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sldIdLst>
    <p:sldId id="495" r:id="rId5"/>
    <p:sldId id="498" r:id="rId6"/>
    <p:sldId id="503" r:id="rId7"/>
    <p:sldId id="496" r:id="rId8"/>
    <p:sldId id="500" r:id="rId9"/>
    <p:sldId id="502" r:id="rId10"/>
    <p:sldId id="506" r:id="rId11"/>
    <p:sldId id="501" r:id="rId12"/>
    <p:sldId id="289" r:id="rId13"/>
    <p:sldId id="508" r:id="rId14"/>
    <p:sldId id="504" r:id="rId15"/>
    <p:sldId id="505" r:id="rId16"/>
    <p:sldId id="507" r:id="rId17"/>
  </p:sldIdLst>
  <p:sldSz cx="9144000" cy="6858000" type="screen4x3"/>
  <p:notesSz cx="6858000" cy="9144000"/>
  <p:embeddedFontLst>
    <p:embeddedFont>
      <p:font typeface="メイリオ" panose="020B0604030504040204" pitchFamily="34" charset="-128"/>
      <p:regular r:id="rId18"/>
      <p:bold r:id="rId19"/>
      <p:italic r:id="rId20"/>
      <p:boldItalic r:id="rId21"/>
    </p:embeddedFont>
    <p:embeddedFont>
      <p:font typeface="メイリオ" panose="020B0604030504040204" pitchFamily="34" charset="-128"/>
      <p:regular r:id="rId18"/>
      <p:bold r:id="rId19"/>
      <p:italic r:id="rId20"/>
      <p:boldItalic r:id="rId21"/>
    </p:embeddedFont>
    <p:embeddedFont>
      <p:font typeface="Bahnschrift SemiBold SemiConden" panose="020B0604020202020204" charset="0"/>
      <p:bold r:id="rId22"/>
    </p:embeddedFont>
    <p:embeddedFont>
      <p:font typeface="Century Gothic" panose="020B0502020202020204" pitchFamily="34"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95DD4581-01F5-431B-8333-D6751ACC2BF0}">
          <p14:sldIdLst>
            <p14:sldId id="495"/>
            <p14:sldId id="498"/>
            <p14:sldId id="503"/>
            <p14:sldId id="496"/>
            <p14:sldId id="500"/>
            <p14:sldId id="502"/>
            <p14:sldId id="506"/>
            <p14:sldId id="501"/>
            <p14:sldId id="289"/>
            <p14:sldId id="508"/>
            <p14:sldId id="504"/>
            <p14:sldId id="505"/>
            <p14:sldId id="50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6699"/>
    <a:srgbClr val="FF3300"/>
    <a:srgbClr val="FFCCCC"/>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E86B7-C31E-42C2-A15B-1CD06BFDF6DC}" v="534" dt="2020-02-05T02:13:03.556"/>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68D70BC-6008-44F7-B907-955B42E26FFB}" type="datetimeFigureOut">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23859" y="5725892"/>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8D70BC-6008-44F7-B907-955B42E26FFB}" type="datetimeFigureOut">
              <a:rPr kumimoji="1" lang="ja-JP" altLang="en-US" smtClean="0"/>
              <a:t>2020/2/4</a:t>
            </a:fld>
            <a:endParaRPr kumimoji="1" lang="ja-JP" altLang="en-US"/>
          </a:p>
        </p:txBody>
      </p:sp>
      <p:sp>
        <p:nvSpPr>
          <p:cNvPr id="5" name="Footer Placeholder 4"/>
          <p:cNvSpPr>
            <a:spLocks noGrp="1"/>
          </p:cNvSpPr>
          <p:nvPr>
            <p:ph type="ftr" sz="quarter" idx="3"/>
          </p:nvPr>
        </p:nvSpPr>
        <p:spPr>
          <a:xfrm>
            <a:off x="0" y="6487737"/>
            <a:ext cx="3086100" cy="365125"/>
          </a:xfrm>
          <a:prstGeom prst="rect">
            <a:avLst/>
          </a:prstGeom>
        </p:spPr>
        <p:txBody>
          <a:bodyPr vert="horz" lIns="91440" tIns="45720" rIns="91440" bIns="45720" rtlCol="0" anchor="ctr"/>
          <a:lstStyle>
            <a:lvl1pPr algn="l">
              <a:defRPr sz="1200">
                <a:solidFill>
                  <a:srgbClr val="FF0000"/>
                </a:solidFill>
                <a:latin typeface="Bahnschrift SemiBold SemiConden"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5"/>
            <a:ext cx="2057400" cy="365125"/>
          </a:xfrm>
          <a:prstGeom prst="rect">
            <a:avLst/>
          </a:prstGeom>
        </p:spPr>
        <p:txBody>
          <a:bodyPr vert="horz" lIns="91440" tIns="45720" rIns="91440" bIns="45720" rtlCol="0" anchor="ctr"/>
          <a:lstStyle>
            <a:lvl1pPr algn="r">
              <a:defRPr sz="1200">
                <a:solidFill>
                  <a:schemeClr val="tx1"/>
                </a:solidFill>
                <a:latin typeface="Bahnschrift SemiBold SemiConden"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655121D-057D-4FA9-8D40-9BF207D9797E}"/>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3" name="フッター プレースホルダー 68">
            <a:extLst>
              <a:ext uri="{FF2B5EF4-FFF2-40B4-BE49-F238E27FC236}">
                <a16:creationId xmlns:a16="http://schemas.microsoft.com/office/drawing/2014/main" id="{126B24EF-4E1C-4F5A-BC01-B8720B45D932}"/>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 name="スライド番号プレースホルダー 69">
            <a:extLst>
              <a:ext uri="{FF2B5EF4-FFF2-40B4-BE49-F238E27FC236}">
                <a16:creationId xmlns:a16="http://schemas.microsoft.com/office/drawing/2014/main" id="{75D63A56-AF39-4A30-AF9D-CFA1F1C2F925}"/>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a:t>
            </a:fld>
            <a:endParaRPr kumimoji="1" lang="ja-JP" altLang="en-US"/>
          </a:p>
        </p:txBody>
      </p:sp>
      <p:sp>
        <p:nvSpPr>
          <p:cNvPr id="5" name="テキスト ボックス 4">
            <a:extLst>
              <a:ext uri="{FF2B5EF4-FFF2-40B4-BE49-F238E27FC236}">
                <a16:creationId xmlns:a16="http://schemas.microsoft.com/office/drawing/2014/main" id="{16B4D67E-8AC1-427A-A80D-DB2E4F45B9DF}"/>
              </a:ext>
            </a:extLst>
          </p:cNvPr>
          <p:cNvSpPr txBox="1"/>
          <p:nvPr/>
        </p:nvSpPr>
        <p:spPr>
          <a:xfrm>
            <a:off x="415419" y="538799"/>
            <a:ext cx="954107" cy="276999"/>
          </a:xfrm>
          <a:prstGeom prst="rect">
            <a:avLst/>
          </a:prstGeom>
          <a:noFill/>
        </p:spPr>
        <p:txBody>
          <a:bodyPr wrap="none" rtlCol="0">
            <a:spAutoFit/>
          </a:bodyPr>
          <a:lstStyle/>
          <a:p>
            <a:r>
              <a:rPr kumimoji="1" lang="ja-JP" altLang="en-US" sz="1200" b="1"/>
              <a:t>●更新履歴</a:t>
            </a:r>
          </a:p>
        </p:txBody>
      </p:sp>
      <p:graphicFrame>
        <p:nvGraphicFramePr>
          <p:cNvPr id="6" name="表 5">
            <a:extLst>
              <a:ext uri="{FF2B5EF4-FFF2-40B4-BE49-F238E27FC236}">
                <a16:creationId xmlns:a16="http://schemas.microsoft.com/office/drawing/2014/main" id="{32EF4917-971B-4D37-9127-DFA1F2480B6C}"/>
              </a:ext>
            </a:extLst>
          </p:cNvPr>
          <p:cNvGraphicFramePr>
            <a:graphicFrameLocks noGrp="1"/>
          </p:cNvGraphicFramePr>
          <p:nvPr>
            <p:extLst>
              <p:ext uri="{D42A27DB-BD31-4B8C-83A1-F6EECF244321}">
                <p14:modId xmlns:p14="http://schemas.microsoft.com/office/powerpoint/2010/main" val="1085912228"/>
              </p:ext>
            </p:extLst>
          </p:nvPr>
        </p:nvGraphicFramePr>
        <p:xfrm>
          <a:off x="599845" y="969361"/>
          <a:ext cx="6425984" cy="2773680"/>
        </p:xfrm>
        <a:graphic>
          <a:graphicData uri="http://schemas.openxmlformats.org/drawingml/2006/table">
            <a:tbl>
              <a:tblPr firstRow="1" bandRow="1">
                <a:tableStyleId>{5C22544A-7EE6-4342-B048-85BDC9FD1C3A}</a:tableStyleId>
              </a:tblPr>
              <a:tblGrid>
                <a:gridCol w="802256">
                  <a:extLst>
                    <a:ext uri="{9D8B030D-6E8A-4147-A177-3AD203B41FA5}">
                      <a16:colId xmlns:a16="http://schemas.microsoft.com/office/drawing/2014/main" val="2274898723"/>
                    </a:ext>
                  </a:extLst>
                </a:gridCol>
                <a:gridCol w="2878455">
                  <a:extLst>
                    <a:ext uri="{9D8B030D-6E8A-4147-A177-3AD203B41FA5}">
                      <a16:colId xmlns:a16="http://schemas.microsoft.com/office/drawing/2014/main" val="3224386025"/>
                    </a:ext>
                  </a:extLst>
                </a:gridCol>
                <a:gridCol w="2745273">
                  <a:extLst>
                    <a:ext uri="{9D8B030D-6E8A-4147-A177-3AD203B41FA5}">
                      <a16:colId xmlns:a16="http://schemas.microsoft.com/office/drawing/2014/main" val="2535242023"/>
                    </a:ext>
                  </a:extLst>
                </a:gridCol>
              </a:tblGrid>
              <a:tr h="125962">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2019.12.19</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2020.01.06</a:t>
                      </a:r>
                      <a:endParaRPr kumimoji="1" lang="ja-JP" altLang="en-US" sz="800"/>
                    </a:p>
                  </a:txBody>
                  <a:tcPr/>
                </a:tc>
                <a:tc>
                  <a:txBody>
                    <a:bodyPr/>
                    <a:lstStyle/>
                    <a:p>
                      <a:r>
                        <a:rPr kumimoji="1" lang="en-US" altLang="ja-JP" sz="800"/>
                        <a:t>Red mine #288 #289</a:t>
                      </a:r>
                      <a:r>
                        <a:rPr kumimoji="1" lang="ja-JP" altLang="en-US" sz="800"/>
                        <a:t>の内容を記載</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2020.01.20</a:t>
                      </a:r>
                      <a:endParaRPr kumimoji="1" lang="ja-JP" altLang="en-US" sz="800"/>
                    </a:p>
                  </a:txBody>
                  <a:tcPr/>
                </a:tc>
                <a:tc>
                  <a:txBody>
                    <a:bodyPr/>
                    <a:lstStyle/>
                    <a:p>
                      <a:r>
                        <a:rPr kumimoji="1" lang="en-US" altLang="ja-JP" sz="800"/>
                        <a:t>p.2</a:t>
                      </a:r>
                      <a:r>
                        <a:rPr lang="ja-JP" altLang="en-US" sz="800"/>
                        <a:t> </a:t>
                      </a:r>
                      <a:r>
                        <a:rPr kumimoji="1" lang="ja-JP" altLang="en-US" sz="800"/>
                        <a:t> </a:t>
                      </a:r>
                      <a:r>
                        <a:rPr kumimoji="1" lang="en-US" altLang="ja-JP" sz="800"/>
                        <a:t>MVP</a:t>
                      </a:r>
                      <a:r>
                        <a:rPr kumimoji="1" lang="ja-JP" altLang="en-US" sz="800"/>
                        <a:t>の演出について記載</a:t>
                      </a:r>
                      <a:r>
                        <a:rPr lang="ja-JP" sz="800" b="0" i="0" u="none" strike="noStrike" noProof="0">
                          <a:latin typeface="Meiryo"/>
                          <a:ea typeface="Meiryo"/>
                        </a:rPr>
                        <a:t>(鈴木)</a:t>
                      </a:r>
                      <a:endParaRPr lang="en-US" altLang="ja-JP" sz="800"/>
                    </a:p>
                    <a:p>
                      <a:pPr lvl="0">
                        <a:buNone/>
                      </a:pPr>
                      <a:r>
                        <a:rPr lang="ja-JP" altLang="en-US" sz="800"/>
                        <a:t>p.8  抽選画面の背景を温泉から脱衣所に変更</a:t>
                      </a:r>
                      <a:r>
                        <a:rPr lang="ja-JP" sz="800" b="0" i="0" u="none" strike="noStrike" noProof="0">
                          <a:latin typeface="Meiryo"/>
                          <a:ea typeface="Meiryo"/>
                        </a:rPr>
                        <a:t>(鈴木)</a:t>
                      </a:r>
                      <a:endParaRPr lang="ja-JP"/>
                    </a:p>
                    <a:p>
                      <a:pPr lvl="0">
                        <a:buNone/>
                      </a:pPr>
                      <a:r>
                        <a:rPr lang="ja-JP" altLang="en-US" sz="800"/>
                        <a:t>　　 抽選をくじ引きからプレゼント箱に変更</a:t>
                      </a:r>
                      <a:r>
                        <a:rPr lang="ja-JP" sz="800" b="0" i="0" u="none" strike="noStrike" noProof="0">
                          <a:latin typeface="Meiryo"/>
                          <a:ea typeface="Meiryo"/>
                        </a:rPr>
                        <a:t>(鈴木)</a:t>
                      </a:r>
                      <a:endParaRPr lang="ja-JP" altLang="en-US" sz="800"/>
                    </a:p>
                    <a:p>
                      <a:pPr lvl="0">
                        <a:buNone/>
                      </a:pPr>
                      <a:r>
                        <a:rPr lang="ja-JP" sz="800" b="0" i="0" u="none" strike="noStrike" noProof="0">
                          <a:latin typeface="メイリオ"/>
                          <a:ea typeface="メイリオ"/>
                        </a:rPr>
                        <a:t>p.</a:t>
                      </a:r>
                      <a:r>
                        <a:rPr lang="en-US" altLang="ja-JP" sz="800" b="0" i="0" u="none" strike="noStrike" noProof="0">
                          <a:latin typeface="メイリオ"/>
                          <a:ea typeface="メイリオ"/>
                        </a:rPr>
                        <a:t>9</a:t>
                      </a:r>
                      <a:r>
                        <a:rPr lang="ja-JP" sz="800" b="0" i="0" u="none" strike="noStrike" noProof="0">
                          <a:latin typeface="メイリオ"/>
                          <a:ea typeface="メイリオ"/>
                        </a:rPr>
                        <a:t>  </a:t>
                      </a:r>
                      <a:r>
                        <a:rPr lang="en-US" altLang="ja-JP" sz="800" b="0" i="0" u="none" strike="noStrike" noProof="0">
                          <a:latin typeface="メイリオ"/>
                          <a:ea typeface="メイリオ"/>
                        </a:rPr>
                        <a:t>MVP</a:t>
                      </a:r>
                      <a:r>
                        <a:rPr lang="ja-JP" sz="800" b="0" i="0" u="none" strike="noStrike" noProof="0">
                          <a:latin typeface="メイリオ"/>
                          <a:ea typeface="メイリオ"/>
                        </a:rPr>
                        <a:t>キャラの情報と、お返し詳細ボタンを追加(鈴木)</a:t>
                      </a:r>
                      <a:endParaRPr lang="ja-JP" altLang="en-US"/>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pPr lvl="0" algn="l">
                        <a:lnSpc>
                          <a:spcPct val="100000"/>
                        </a:lnSpc>
                        <a:spcBef>
                          <a:spcPts val="0"/>
                        </a:spcBef>
                        <a:spcAft>
                          <a:spcPts val="0"/>
                        </a:spcAft>
                        <a:buNone/>
                      </a:pPr>
                      <a:r>
                        <a:rPr lang="en-US" sz="800" b="0" i="0" u="none" strike="noStrike" noProof="0">
                          <a:latin typeface="メイリオ"/>
                          <a:ea typeface="メイリオ"/>
                        </a:rPr>
                        <a:t>2020.01.27</a:t>
                      </a:r>
                      <a:endParaRPr lang="ja-JP" sz="800" b="0" i="0" u="none" strike="noStrike" noProof="0">
                        <a:latin typeface="メイリオ"/>
                        <a:ea typeface="メイリオ"/>
                      </a:endParaRPr>
                    </a:p>
                    <a:p>
                      <a:pPr lvl="0">
                        <a:buNone/>
                      </a:pPr>
                      <a:endParaRPr kumimoji="1" lang="ja-JP" altLang="en-US" sz="800" b="1"/>
                    </a:p>
                  </a:txBody>
                  <a:tcPr/>
                </a:tc>
                <a:tc>
                  <a:txBody>
                    <a:bodyPr/>
                    <a:lstStyle/>
                    <a:p>
                      <a:r>
                        <a:rPr lang="en-US" altLang="ja-JP" sz="800"/>
                        <a:t>p.5  </a:t>
                      </a:r>
                      <a:r>
                        <a:rPr lang="en-US" altLang="ja-JP" sz="800" err="1"/>
                        <a:t>プレゼントの表示順について追記（鈴木</a:t>
                      </a:r>
                      <a:r>
                        <a:rPr lang="en-US" altLang="ja-JP" sz="800"/>
                        <a:t>）</a:t>
                      </a:r>
                    </a:p>
                    <a:p>
                      <a:pPr lvl="0">
                        <a:buNone/>
                      </a:pPr>
                      <a:r>
                        <a:rPr lang="en-US" altLang="ja-JP" sz="800"/>
                        <a:t>p.7  </a:t>
                      </a:r>
                      <a:r>
                        <a:rPr lang="ja-JP" sz="800" b="0" i="0" u="none" strike="noStrike" noProof="0">
                          <a:latin typeface="Century Gothic"/>
                        </a:rPr>
                        <a:t>キャラのリアクションについて</a:t>
                      </a:r>
                      <a:r>
                        <a:rPr lang="ja-JP" altLang="en-US" sz="800" b="0" i="0" u="none" strike="noStrike" noProof="0">
                          <a:latin typeface="Century Gothic"/>
                        </a:rPr>
                        <a:t>記載</a:t>
                      </a:r>
                      <a:r>
                        <a:rPr lang="ja-JP" sz="800" b="0" i="0" u="none" strike="noStrike" noProof="0">
                          <a:latin typeface="Century Gothic"/>
                        </a:rPr>
                        <a:t>（鈴木）</a:t>
                      </a:r>
                      <a:endParaRPr lang="en-US" altLang="ja-JP" sz="800" b="0" i="0" u="none" strike="noStrike" noProof="0">
                        <a:latin typeface="Century Gothic"/>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ja-JP" sz="800" b="0" i="0" u="none" strike="noStrike" noProof="0">
                          <a:latin typeface="メイリオ"/>
                          <a:ea typeface="メイリオ"/>
                        </a:rPr>
                        <a:t>p.</a:t>
                      </a:r>
                      <a:r>
                        <a:rPr lang="en-US" altLang="ja-JP" sz="800" b="0" i="0" u="none" strike="noStrike" noProof="0">
                          <a:latin typeface="メイリオ"/>
                          <a:ea typeface="メイリオ"/>
                        </a:rPr>
                        <a:t>9</a:t>
                      </a:r>
                      <a:r>
                        <a:rPr lang="ja-JP" altLang="ja-JP" sz="800" b="0" i="0" u="none" strike="noStrike" noProof="0">
                          <a:latin typeface="メイリオ"/>
                          <a:ea typeface="メイリオ"/>
                        </a:rPr>
                        <a:t>  </a:t>
                      </a:r>
                      <a:r>
                        <a:rPr kumimoji="1" lang="en-US" altLang="ja-JP" sz="800" b="0" i="0" kern="1200">
                          <a:solidFill>
                            <a:schemeClr val="dk1"/>
                          </a:solidFill>
                          <a:effectLst/>
                          <a:latin typeface="+mn-lt"/>
                          <a:ea typeface="+mn-ea"/>
                          <a:cs typeface="+mn-cs"/>
                        </a:rPr>
                        <a:t>WebView</a:t>
                      </a:r>
                      <a:r>
                        <a:rPr kumimoji="1" lang="ja-JP" altLang="en-US" sz="800" b="0" i="0" kern="1200">
                          <a:solidFill>
                            <a:schemeClr val="dk1"/>
                          </a:solidFill>
                          <a:effectLst/>
                          <a:latin typeface="+mn-lt"/>
                          <a:ea typeface="+mn-ea"/>
                          <a:cs typeface="+mn-cs"/>
                        </a:rPr>
                        <a:t>について記載</a:t>
                      </a:r>
                      <a:r>
                        <a:rPr kumimoji="1" lang="en-US" altLang="ja-JP" sz="800" b="0" i="0" kern="1200">
                          <a:solidFill>
                            <a:schemeClr val="dk1"/>
                          </a:solidFill>
                          <a:effectLst/>
                          <a:latin typeface="+mn-lt"/>
                          <a:ea typeface="+mn-ea"/>
                          <a:cs typeface="+mn-cs"/>
                        </a:rPr>
                        <a:t> </a:t>
                      </a:r>
                      <a:r>
                        <a:rPr lang="ja-JP" altLang="ja-JP" sz="800" b="0" i="0" u="none" strike="noStrike" noProof="0">
                          <a:latin typeface="メイリオ"/>
                          <a:ea typeface="メイリオ"/>
                        </a:rPr>
                        <a:t>(鈴木)</a:t>
                      </a:r>
                      <a:endParaRPr lang="en-US" altLang="ja-JP" sz="800" b="0" i="0" u="none" strike="noStrike" noProof="0">
                        <a:latin typeface="Century Gothic"/>
                      </a:endParaRPr>
                    </a:p>
                    <a:p>
                      <a:pPr lvl="0">
                        <a:buNone/>
                      </a:pPr>
                      <a:r>
                        <a:rPr kumimoji="1" lang="en-US" altLang="ja-JP" sz="800" b="0" i="0" u="none" strike="noStrike" noProof="0">
                          <a:latin typeface="Century Gothic"/>
                        </a:rPr>
                        <a:t>p.10</a:t>
                      </a:r>
                      <a:r>
                        <a:rPr kumimoji="1" lang="ja-JP" altLang="en-US" sz="800" b="0">
                          <a:latin typeface="メイリオ"/>
                          <a:ea typeface="メイリオ"/>
                        </a:rPr>
                        <a:t>プレゼント確認ダイアログを追加（鈴木）</a:t>
                      </a:r>
                      <a:endParaRPr kumimoji="1" lang="en-US" altLang="ja-JP" sz="800" b="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i="0" u="none" strike="noStrike" noProof="0">
                          <a:latin typeface="メイリオ"/>
                          <a:ea typeface="メイリオ"/>
                        </a:rPr>
                        <a:t>2020.02.05</a:t>
                      </a:r>
                      <a:endParaRPr lang="ja-JP" altLang="ja-JP" sz="800" b="0" i="0" u="none" strike="noStrike" noProof="0">
                        <a:latin typeface="メイリオ"/>
                        <a:ea typeface="メイリオ"/>
                      </a:endParaRPr>
                    </a:p>
                    <a:p>
                      <a:endParaRPr kumimoji="1" lang="ja-JP" altLang="en-US" sz="800"/>
                    </a:p>
                  </a:txBody>
                  <a:tcPr/>
                </a:tc>
                <a:tc>
                  <a:txBody>
                    <a:bodyPr/>
                    <a:lstStyle/>
                    <a:p>
                      <a:r>
                        <a:rPr kumimoji="1" lang="ja-JP" altLang="en-US" sz="800" b="0"/>
                        <a:t>画面</a:t>
                      </a:r>
                      <a:r>
                        <a:rPr kumimoji="1" lang="en-US" altLang="ja-JP" sz="800" b="0"/>
                        <a:t>ID</a:t>
                      </a:r>
                      <a:r>
                        <a:rPr kumimoji="1" lang="ja-JP" altLang="en-US" sz="800" b="0"/>
                        <a:t>を更新（鈴木）</a:t>
                      </a:r>
                      <a:endParaRPr kumimoji="1" lang="en-US" altLang="ja-JP" sz="800" b="0"/>
                    </a:p>
                  </a:txBody>
                  <a:tcPr/>
                </a:tc>
                <a:tc>
                  <a:txBody>
                    <a:bodyPr/>
                    <a:lstStyle/>
                    <a:p>
                      <a:endParaRPr kumimoji="1" lang="en-US" altLang="ja-JP" sz="800"/>
                    </a:p>
                    <a:p>
                      <a:endParaRPr kumimoji="1" lang="en-US" altLang="ja-JP" sz="800"/>
                    </a:p>
                  </a:txBody>
                  <a:tcPr/>
                </a:tc>
                <a:extLst>
                  <a:ext uri="{0D108BD9-81ED-4DB2-BD59-A6C34878D82A}">
                    <a16:rowId xmlns:a16="http://schemas.microsoft.com/office/drawing/2014/main" val="3688661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4128119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図 27">
            <a:extLst>
              <a:ext uri="{FF2B5EF4-FFF2-40B4-BE49-F238E27FC236}">
                <a16:creationId xmlns:a16="http://schemas.microsoft.com/office/drawing/2014/main" id="{A92F4FC4-E001-4EBD-B132-F6B4B682CD56}"/>
              </a:ext>
            </a:extLst>
          </p:cNvPr>
          <p:cNvPicPr>
            <a:picLocks noChangeAspect="1"/>
          </p:cNvPicPr>
          <p:nvPr/>
        </p:nvPicPr>
        <p:blipFill>
          <a:blip r:embed="rId2"/>
          <a:stretch>
            <a:fillRect/>
          </a:stretch>
        </p:blipFill>
        <p:spPr>
          <a:xfrm>
            <a:off x="644710" y="1079438"/>
            <a:ext cx="2579343" cy="455500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842719" cy="276999"/>
          </a:xfrm>
          <a:prstGeom prst="rect">
            <a:avLst/>
          </a:prstGeom>
          <a:noFill/>
        </p:spPr>
        <p:txBody>
          <a:bodyPr wrap="none" rtlCol="0" anchor="t">
            <a:spAutoFit/>
          </a:bodyPr>
          <a:lstStyle/>
          <a:p>
            <a:r>
              <a:rPr kumimoji="1" lang="ja-JP" altLang="en-US" sz="1200" b="1">
                <a:latin typeface="メイリオ"/>
                <a:ea typeface="メイリオ"/>
              </a:rPr>
              <a:t>●</a:t>
            </a:r>
            <a:r>
              <a:rPr lang="en-US" altLang="ja-JP" sz="1200"/>
              <a:t> </a:t>
            </a:r>
            <a:r>
              <a:rPr lang="en-US" altLang="ja-JP" sz="1200" b="1"/>
              <a:t>fb100a </a:t>
            </a:r>
            <a:r>
              <a:rPr kumimoji="1" lang="ja-JP" altLang="en-US" sz="1200" b="1">
                <a:latin typeface="メイリオ"/>
                <a:ea typeface="メイリオ"/>
              </a:rPr>
              <a:t>プレゼント確認ダイアログ</a:t>
            </a:r>
            <a:r>
              <a:rPr kumimoji="1" lang="en-US" sz="1200">
                <a:solidFill>
                  <a:srgbClr val="FF0000"/>
                </a:solidFill>
                <a:ea typeface="+mn-lt"/>
                <a:cs typeface="+mn-lt"/>
              </a:rPr>
              <a:t>(2020.1.27</a:t>
            </a:r>
            <a:r>
              <a:rPr kumimoji="1" lang="ja-JP" altLang="en-US" sz="1200">
                <a:solidFill>
                  <a:srgbClr val="FF0000"/>
                </a:solidFill>
                <a:ea typeface="+mn-lt"/>
                <a:cs typeface="+mn-lt"/>
              </a:rPr>
              <a:t>追加</a:t>
            </a:r>
            <a:r>
              <a:rPr kumimoji="1" lang="en-US" sz="1200">
                <a:solidFill>
                  <a:srgbClr val="FF0000"/>
                </a:solidFill>
                <a:ea typeface="+mn-lt"/>
                <a:cs typeface="+mn-lt"/>
              </a:rPr>
              <a:t>)</a:t>
            </a:r>
            <a:endParaRPr kumimoji="1" lang="en-US" sz="1200" b="1">
              <a:ea typeface="+mn-lt"/>
              <a:cs typeface="+mn-lt"/>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5" y="3709680"/>
            <a:ext cx="268023" cy="26639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17855" y="2712498"/>
            <a:ext cx="272832" cy="261610"/>
          </a:xfrm>
          <a:prstGeom prst="rect">
            <a:avLst/>
          </a:prstGeom>
          <a:noFill/>
        </p:spPr>
        <p:txBody>
          <a:bodyPr wrap="square" rtlCol="0">
            <a:spAutoFit/>
          </a:bodyPr>
          <a:lstStyle/>
          <a:p>
            <a:r>
              <a:rPr kumimoji="1" lang="en-US" altLang="ja-JP" sz="1100">
                <a:latin typeface="+mn-ea"/>
              </a:rPr>
              <a:t>4</a:t>
            </a:r>
          </a:p>
        </p:txBody>
      </p: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1121527" cy="17157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551611" y="3842875"/>
            <a:ext cx="910234" cy="43023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080563" y="2843303"/>
            <a:ext cx="1337292" cy="499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197711137"/>
              </p:ext>
            </p:extLst>
          </p:nvPr>
        </p:nvGraphicFramePr>
        <p:xfrm>
          <a:off x="3800339" y="1180208"/>
          <a:ext cx="5063364" cy="275244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ダイアログ</a:t>
                      </a:r>
                    </a:p>
                  </a:txBody>
                  <a:tcPr/>
                </a:tc>
                <a:tc>
                  <a:txBody>
                    <a:bodyPr/>
                    <a:lstStyle/>
                    <a:p>
                      <a:r>
                        <a:rPr kumimoji="1" lang="ja-JP" altLang="en-US" sz="1100"/>
                        <a:t>共通のウィンドウ</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ウィンドウ</a:t>
                      </a:r>
                      <a:endParaRPr kumimoji="1" lang="en-US" altLang="ja-JP" sz="1100"/>
                    </a:p>
                    <a:p>
                      <a:r>
                        <a:rPr kumimoji="1" lang="ja-JP" altLang="en-US" sz="1100"/>
                        <a:t>タイトル</a:t>
                      </a:r>
                    </a:p>
                  </a:txBody>
                  <a:tcPr/>
                </a:tc>
                <a:tc>
                  <a:txBody>
                    <a:bodyPr/>
                    <a:lstStyle/>
                    <a:p>
                      <a:r>
                        <a:rPr kumimoji="1" lang="ja-JP" altLang="en-US" sz="1100"/>
                        <a:t>左図の通り</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ウィンドウ</a:t>
                      </a:r>
                      <a:endParaRPr kumimoji="1" lang="en-US" altLang="ja-JP" sz="1100"/>
                    </a:p>
                    <a:p>
                      <a:r>
                        <a:rPr kumimoji="1" lang="ja-JP" altLang="en-US" sz="1100"/>
                        <a:t>テキスト</a:t>
                      </a:r>
                    </a:p>
                  </a:txBody>
                  <a:tcPr/>
                </a:tc>
                <a:tc>
                  <a:txBody>
                    <a:bodyPr/>
                    <a:lstStyle/>
                    <a:p>
                      <a:r>
                        <a:rPr kumimoji="1" lang="ja-JP" altLang="en-US" sz="1100"/>
                        <a:t>左図の通り</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アイテム</a:t>
                      </a:r>
                      <a:endParaRPr kumimoji="1" lang="en-US" altLang="ja-JP" sz="1100"/>
                    </a:p>
                    <a:p>
                      <a:r>
                        <a:rPr kumimoji="1" lang="ja-JP" altLang="en-US" sz="1100"/>
                        <a:t>アイコン</a:t>
                      </a:r>
                    </a:p>
                  </a:txBody>
                  <a:tcPr/>
                </a:tc>
                <a:tc>
                  <a:txBody>
                    <a:bodyPr/>
                    <a:lstStyle/>
                    <a:p>
                      <a:r>
                        <a:rPr kumimoji="1" lang="ja-JP" altLang="en-US" sz="1100" b="0">
                          <a:latin typeface="+mn-ea"/>
                        </a:rPr>
                        <a:t>選択されたアイテムのアイコンを表示させる</a:t>
                      </a:r>
                      <a:endParaRPr kumimoji="1" lang="en-US" altLang="ja-JP" sz="1100" b="0">
                        <a:latin typeface="+mn-ea"/>
                      </a:endParaRP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アイテム</a:t>
                      </a:r>
                      <a:endParaRPr kumimoji="1" lang="en-US" altLang="ja-JP" sz="1100"/>
                    </a:p>
                    <a:p>
                      <a:r>
                        <a:rPr kumimoji="1" lang="ja-JP" altLang="en-US" sz="1100"/>
                        <a:t>テキスト</a:t>
                      </a:r>
                      <a:endParaRPr kumimoji="1" lang="en-US" altLang="ja-JP" sz="1100"/>
                    </a:p>
                  </a:txBody>
                  <a:tcPr/>
                </a:tc>
                <a:tc>
                  <a:txBody>
                    <a:bodyPr/>
                    <a:lstStyle/>
                    <a:p>
                      <a:r>
                        <a:rPr kumimoji="1" lang="ja-JP" altLang="en-US" sz="1100" b="0">
                          <a:latin typeface="+mn-ea"/>
                        </a:rPr>
                        <a:t>選択されたアイテムの説明テキストを表示させる</a:t>
                      </a:r>
                      <a:endParaRPr kumimoji="1" lang="en-US" altLang="ja-JP" sz="1100" b="0">
                        <a:latin typeface="+mn-ea"/>
                      </a:endParaRPr>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はいボタン</a:t>
                      </a:r>
                      <a:endParaRPr kumimoji="1" lang="en-US" altLang="ja-JP" sz="1100"/>
                    </a:p>
                  </a:txBody>
                  <a:tcPr/>
                </a:tc>
                <a:tc>
                  <a:txBody>
                    <a:bodyPr/>
                    <a:lstStyle/>
                    <a:p>
                      <a:r>
                        <a:rPr kumimoji="1" lang="ja-JP" altLang="en-US" sz="1100" b="0">
                          <a:latin typeface="+mn-ea"/>
                        </a:rPr>
                        <a:t>タップで脱衣所画面に遷移させる</a:t>
                      </a:r>
                      <a:endParaRPr kumimoji="1" lang="en-US" altLang="ja-JP" sz="1100" b="0">
                        <a:latin typeface="+mn-ea"/>
                      </a:endParaRPr>
                    </a:p>
                  </a:txBody>
                  <a:tcPr/>
                </a:tc>
                <a:extLst>
                  <a:ext uri="{0D108BD9-81ED-4DB2-BD59-A6C34878D82A}">
                    <a16:rowId xmlns:a16="http://schemas.microsoft.com/office/drawing/2014/main" val="719636384"/>
                  </a:ext>
                </a:extLst>
              </a:tr>
              <a:tr h="262163">
                <a:tc>
                  <a:txBody>
                    <a:bodyPr/>
                    <a:lstStyle/>
                    <a:p>
                      <a:pPr algn="ctr"/>
                      <a:r>
                        <a:rPr kumimoji="1" lang="en-US" altLang="ja-JP" sz="1100"/>
                        <a:t>7</a:t>
                      </a:r>
                      <a:endParaRPr kumimoji="1" lang="ja-JP" altLang="en-US" sz="1100"/>
                    </a:p>
                  </a:txBody>
                  <a:tcPr/>
                </a:tc>
                <a:tc>
                  <a:txBody>
                    <a:bodyPr/>
                    <a:lstStyle/>
                    <a:p>
                      <a:r>
                        <a:rPr kumimoji="1" lang="ja-JP" altLang="en-US" sz="1100"/>
                        <a:t>いいえボタン</a:t>
                      </a:r>
                      <a:endParaRPr kumimoji="1" lang="en-US" altLang="ja-JP" sz="1100"/>
                    </a:p>
                  </a:txBody>
                  <a:tcPr/>
                </a:tc>
                <a:tc>
                  <a:txBody>
                    <a:bodyPr/>
                    <a:lstStyle/>
                    <a:p>
                      <a:r>
                        <a:rPr kumimoji="1" lang="ja-JP" altLang="en-US" sz="1100" b="0">
                          <a:latin typeface="+mn-ea"/>
                        </a:rPr>
                        <a:t>タップでプレゼント選択画面に遷移させる</a:t>
                      </a:r>
                      <a:endParaRPr kumimoji="1" lang="en-US" altLang="ja-JP" sz="1100" b="0">
                        <a:latin typeface="+mn-ea"/>
                      </a:endParaRPr>
                    </a:p>
                  </a:txBody>
                  <a:tcPr/>
                </a:tc>
                <a:extLst>
                  <a:ext uri="{0D108BD9-81ED-4DB2-BD59-A6C34878D82A}">
                    <a16:rowId xmlns:a16="http://schemas.microsoft.com/office/drawing/2014/main" val="3146629549"/>
                  </a:ext>
                </a:extLst>
              </a:tr>
            </a:tbl>
          </a:graphicData>
        </a:graphic>
      </p:graphicFrame>
      <p:sp>
        <p:nvSpPr>
          <p:cNvPr id="23" name="テキスト ボックス 22">
            <a:extLst>
              <a:ext uri="{FF2B5EF4-FFF2-40B4-BE49-F238E27FC236}">
                <a16:creationId xmlns:a16="http://schemas.microsoft.com/office/drawing/2014/main" id="{A6B99C24-7BD8-4C9D-9D5F-E6A95EDAA33C}"/>
              </a:ext>
            </a:extLst>
          </p:cNvPr>
          <p:cNvSpPr txBox="1"/>
          <p:nvPr/>
        </p:nvSpPr>
        <p:spPr>
          <a:xfrm>
            <a:off x="3434558" y="2076813"/>
            <a:ext cx="268023" cy="266390"/>
          </a:xfrm>
          <a:prstGeom prst="rect">
            <a:avLst/>
          </a:prstGeom>
          <a:noFill/>
        </p:spPr>
        <p:txBody>
          <a:bodyPr wrap="square" rtlCol="0">
            <a:spAutoFit/>
          </a:bodyPr>
          <a:lstStyle/>
          <a:p>
            <a:r>
              <a:rPr kumimoji="1" lang="en-US" altLang="ja-JP" sz="1100">
                <a:latin typeface="+mn-ea"/>
              </a:rPr>
              <a:t>3</a:t>
            </a:r>
            <a:endParaRPr kumimoji="1" lang="ja-JP" altLang="en-US" sz="1100">
              <a:latin typeface="+mn-ea"/>
            </a:endParaRPr>
          </a:p>
        </p:txBody>
      </p:sp>
      <p:cxnSp>
        <p:nvCxnSpPr>
          <p:cNvPr id="24" name="直線コネクタ 23">
            <a:extLst>
              <a:ext uri="{FF2B5EF4-FFF2-40B4-BE49-F238E27FC236}">
                <a16:creationId xmlns:a16="http://schemas.microsoft.com/office/drawing/2014/main" id="{B33ECF2F-EE92-455C-B27E-EFB9370486DD}"/>
              </a:ext>
            </a:extLst>
          </p:cNvPr>
          <p:cNvCxnSpPr>
            <a:cxnSpLocks/>
            <a:stCxn id="23" idx="1"/>
          </p:cNvCxnSpPr>
          <p:nvPr/>
        </p:nvCxnSpPr>
        <p:spPr>
          <a:xfrm flipH="1">
            <a:off x="2420982" y="2210008"/>
            <a:ext cx="1013576" cy="41444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3A0B6206-4FB0-42A3-A7CC-A5D679CBB009}"/>
              </a:ext>
            </a:extLst>
          </p:cNvPr>
          <p:cNvSpPr txBox="1"/>
          <p:nvPr/>
        </p:nvSpPr>
        <p:spPr>
          <a:xfrm>
            <a:off x="3430588" y="1767535"/>
            <a:ext cx="268023" cy="266390"/>
          </a:xfrm>
          <a:prstGeom prst="rect">
            <a:avLst/>
          </a:prstGeom>
          <a:noFill/>
        </p:spPr>
        <p:txBody>
          <a:bodyPr wrap="square" rtlCol="0">
            <a:spAutoFit/>
          </a:bodyPr>
          <a:lstStyle/>
          <a:p>
            <a:r>
              <a:rPr kumimoji="1" lang="en-US" altLang="ja-JP" sz="1100">
                <a:latin typeface="+mn-ea"/>
              </a:rPr>
              <a:t>1</a:t>
            </a:r>
            <a:endParaRPr kumimoji="1" lang="ja-JP" altLang="en-US" sz="1100">
              <a:latin typeface="+mn-ea"/>
            </a:endParaRPr>
          </a:p>
        </p:txBody>
      </p:sp>
      <p:cxnSp>
        <p:nvCxnSpPr>
          <p:cNvPr id="27" name="直線コネクタ 26">
            <a:extLst>
              <a:ext uri="{FF2B5EF4-FFF2-40B4-BE49-F238E27FC236}">
                <a16:creationId xmlns:a16="http://schemas.microsoft.com/office/drawing/2014/main" id="{A6F3AF7A-CC4A-42AB-BD36-9B5A56A5F1BA}"/>
              </a:ext>
            </a:extLst>
          </p:cNvPr>
          <p:cNvCxnSpPr>
            <a:cxnSpLocks/>
            <a:stCxn id="26" idx="1"/>
          </p:cNvCxnSpPr>
          <p:nvPr/>
        </p:nvCxnSpPr>
        <p:spPr>
          <a:xfrm flipH="1">
            <a:off x="2551611" y="1900730"/>
            <a:ext cx="878977" cy="30927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0" name="四角形: 角を丸くする 9">
            <a:extLst>
              <a:ext uri="{FF2B5EF4-FFF2-40B4-BE49-F238E27FC236}">
                <a16:creationId xmlns:a16="http://schemas.microsoft.com/office/drawing/2014/main" id="{8D929709-9537-4731-B1C4-A9DE3CD65427}"/>
              </a:ext>
            </a:extLst>
          </p:cNvPr>
          <p:cNvSpPr/>
          <p:nvPr/>
        </p:nvSpPr>
        <p:spPr>
          <a:xfrm>
            <a:off x="1019981" y="4975827"/>
            <a:ext cx="914400" cy="3077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a:t>いいえ</a:t>
            </a:r>
            <a:endParaRPr kumimoji="1" lang="ja-JP" altLang="en-US" sz="1200"/>
          </a:p>
        </p:txBody>
      </p:sp>
      <p:sp>
        <p:nvSpPr>
          <p:cNvPr id="35" name="四角形: 角を丸くする 34">
            <a:extLst>
              <a:ext uri="{FF2B5EF4-FFF2-40B4-BE49-F238E27FC236}">
                <a16:creationId xmlns:a16="http://schemas.microsoft.com/office/drawing/2014/main" id="{F0BCEBC8-6C1D-45B1-95C5-7CB3B0B3AE23}"/>
              </a:ext>
            </a:extLst>
          </p:cNvPr>
          <p:cNvSpPr/>
          <p:nvPr/>
        </p:nvSpPr>
        <p:spPr>
          <a:xfrm>
            <a:off x="1971349" y="4975827"/>
            <a:ext cx="914400" cy="30777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t>はい</a:t>
            </a:r>
            <a:endParaRPr kumimoji="1" lang="ja-JP" altLang="en-US"/>
          </a:p>
        </p:txBody>
      </p:sp>
      <p:sp>
        <p:nvSpPr>
          <p:cNvPr id="38" name="テキスト ボックス 37">
            <a:extLst>
              <a:ext uri="{FF2B5EF4-FFF2-40B4-BE49-F238E27FC236}">
                <a16:creationId xmlns:a16="http://schemas.microsoft.com/office/drawing/2014/main" id="{BF43CB7D-1C38-4A48-BF9C-71999F7FA92D}"/>
              </a:ext>
            </a:extLst>
          </p:cNvPr>
          <p:cNvSpPr txBox="1"/>
          <p:nvPr/>
        </p:nvSpPr>
        <p:spPr>
          <a:xfrm>
            <a:off x="280297" y="4746852"/>
            <a:ext cx="272832" cy="261610"/>
          </a:xfrm>
          <a:prstGeom prst="rect">
            <a:avLst/>
          </a:prstGeom>
          <a:noFill/>
        </p:spPr>
        <p:txBody>
          <a:bodyPr wrap="square" rtlCol="0">
            <a:spAutoFit/>
          </a:bodyPr>
          <a:lstStyle/>
          <a:p>
            <a:r>
              <a:rPr kumimoji="1" lang="ja-JP" altLang="en-US" sz="1100">
                <a:latin typeface="+mn-ea"/>
              </a:rPr>
              <a:t>７</a:t>
            </a:r>
          </a:p>
        </p:txBody>
      </p:sp>
      <p:cxnSp>
        <p:nvCxnSpPr>
          <p:cNvPr id="39" name="直線コネクタ 38">
            <a:extLst>
              <a:ext uri="{FF2B5EF4-FFF2-40B4-BE49-F238E27FC236}">
                <a16:creationId xmlns:a16="http://schemas.microsoft.com/office/drawing/2014/main" id="{223767C0-AAE4-41E4-BF57-6902CF1DED5C}"/>
              </a:ext>
            </a:extLst>
          </p:cNvPr>
          <p:cNvCxnSpPr>
            <a:cxnSpLocks/>
            <a:stCxn id="38" idx="3"/>
          </p:cNvCxnSpPr>
          <p:nvPr/>
        </p:nvCxnSpPr>
        <p:spPr>
          <a:xfrm>
            <a:off x="553129" y="4877657"/>
            <a:ext cx="702557" cy="25205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1E6A6CB5-F4D8-4829-94EC-B32AFD598233}"/>
              </a:ext>
            </a:extLst>
          </p:cNvPr>
          <p:cNvSpPr txBox="1"/>
          <p:nvPr/>
        </p:nvSpPr>
        <p:spPr>
          <a:xfrm>
            <a:off x="3465312" y="4624986"/>
            <a:ext cx="268023" cy="266390"/>
          </a:xfrm>
          <a:prstGeom prst="rect">
            <a:avLst/>
          </a:prstGeom>
          <a:noFill/>
        </p:spPr>
        <p:txBody>
          <a:bodyPr wrap="square" rtlCol="0">
            <a:spAutoFit/>
          </a:bodyPr>
          <a:lstStyle/>
          <a:p>
            <a:r>
              <a:rPr kumimoji="1" lang="ja-JP" altLang="en-US" sz="1100">
                <a:latin typeface="+mn-ea"/>
              </a:rPr>
              <a:t>６</a:t>
            </a:r>
          </a:p>
        </p:txBody>
      </p:sp>
      <p:cxnSp>
        <p:nvCxnSpPr>
          <p:cNvPr id="41" name="直線コネクタ 40">
            <a:extLst>
              <a:ext uri="{FF2B5EF4-FFF2-40B4-BE49-F238E27FC236}">
                <a16:creationId xmlns:a16="http://schemas.microsoft.com/office/drawing/2014/main" id="{A3D22E6D-0E83-4D18-898F-D1CE17FD6C81}"/>
              </a:ext>
            </a:extLst>
          </p:cNvPr>
          <p:cNvCxnSpPr>
            <a:cxnSpLocks/>
            <a:stCxn id="40" idx="1"/>
          </p:cNvCxnSpPr>
          <p:nvPr/>
        </p:nvCxnSpPr>
        <p:spPr>
          <a:xfrm flipH="1">
            <a:off x="2555078" y="4758181"/>
            <a:ext cx="910234" cy="43023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4309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E39A836-81AB-4DD9-ACFE-FAC7D43E9A9C}"/>
              </a:ext>
            </a:extLst>
          </p:cNvPr>
          <p:cNvPicPr>
            <a:picLocks noChangeAspect="1"/>
          </p:cNvPicPr>
          <p:nvPr/>
        </p:nvPicPr>
        <p:blipFill>
          <a:blip r:embed="rId2"/>
          <a:stretch>
            <a:fillRect/>
          </a:stretch>
        </p:blipFill>
        <p:spPr>
          <a:xfrm>
            <a:off x="649941" y="1079439"/>
            <a:ext cx="2588116" cy="4661550"/>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672830" cy="276999"/>
          </a:xfrm>
          <a:prstGeom prst="rect">
            <a:avLst/>
          </a:prstGeom>
          <a:noFill/>
        </p:spPr>
        <p:txBody>
          <a:bodyPr wrap="none" rtlCol="0">
            <a:spAutoFit/>
          </a:bodyPr>
          <a:lstStyle/>
          <a:p>
            <a:r>
              <a:rPr kumimoji="1" lang="ja-JP" altLang="en-US" sz="1200" b="1">
                <a:latin typeface="+mn-ea"/>
              </a:rPr>
              <a:t>●</a:t>
            </a:r>
            <a:r>
              <a:rPr kumimoji="1" lang="en-US" altLang="ja-JP" sz="800">
                <a:latin typeface="+mn-ea"/>
              </a:rPr>
              <a:t> </a:t>
            </a:r>
            <a:r>
              <a:rPr kumimoji="1" lang="en-US" altLang="ja-JP" sz="1200" b="1">
                <a:latin typeface="+mn-ea"/>
              </a:rPr>
              <a:t>fb110 </a:t>
            </a:r>
            <a:r>
              <a:rPr kumimoji="1" lang="ja-JP" altLang="en-US" sz="1200" b="1">
                <a:latin typeface="+mn-ea"/>
              </a:rPr>
              <a:t>脱衣所画面</a:t>
            </a:r>
            <a:endParaRPr kumimoji="1" lang="en-US" altLang="ja-JP" sz="12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1614173169"/>
              </p:ext>
            </p:extLst>
          </p:nvPr>
        </p:nvGraphicFramePr>
        <p:xfrm>
          <a:off x="3912577" y="1129723"/>
          <a:ext cx="5063364" cy="173445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en-US" altLang="ja-JP" sz="1100"/>
                        <a:t>SKIP</a:t>
                      </a:r>
                      <a:r>
                        <a:rPr kumimoji="1" lang="ja-JP" altLang="en-US" sz="1100"/>
                        <a:t>ボタン</a:t>
                      </a:r>
                    </a:p>
                  </a:txBody>
                  <a:tcPr/>
                </a:tc>
                <a:tc>
                  <a:txBody>
                    <a:bodyPr/>
                    <a:lstStyle/>
                    <a:p>
                      <a:r>
                        <a:rPr kumimoji="1" lang="ja-JP" altLang="en-US" sz="1100"/>
                        <a:t>タップでおさわり画面に遷移させる</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ja-JP" altLang="en-US" sz="110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a:t>
                      </a:r>
                      <a:r>
                        <a:rPr kumimoji="1" lang="en-US" altLang="ja-JP" sz="1100"/>
                        <a:t>MVP</a:t>
                      </a:r>
                      <a:r>
                        <a:rPr kumimoji="1" lang="ja-JP" altLang="en-US" sz="1100"/>
                        <a:t>キャラを表示させる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好感度バー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上昇値に合わせてバーが伸びる。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好感度</a:t>
                      </a:r>
                      <a:endParaRPr kumimoji="1" lang="en-US" altLang="ja-JP" sz="1100"/>
                    </a:p>
                    <a:p>
                      <a:r>
                        <a:rPr kumimoji="1" lang="ja-JP" altLang="en-US" sz="1100"/>
                        <a:t>テキスト</a:t>
                      </a:r>
                      <a:endParaRPr kumimoji="1" lang="en-US" altLang="ja-JP" sz="1100"/>
                    </a:p>
                  </a:txBody>
                  <a:tcPr/>
                </a:tc>
                <a:tc>
                  <a:txBody>
                    <a:bodyPr/>
                    <a:lstStyle/>
                    <a:p>
                      <a:r>
                        <a:rPr kumimoji="1" lang="en-US" altLang="ja-JP" sz="1100" b="0"/>
                        <a:t>0</a:t>
                      </a:r>
                      <a:r>
                        <a:rPr kumimoji="1" lang="ja-JP" altLang="en-US" sz="1100" b="0"/>
                        <a:t>～</a:t>
                      </a:r>
                      <a:r>
                        <a:rPr kumimoji="1" lang="en-US" altLang="ja-JP" sz="1100" b="0"/>
                        <a:t>149</a:t>
                      </a:r>
                      <a:r>
                        <a:rPr kumimoji="1" lang="ja-JP" altLang="en-US" sz="1100" b="0"/>
                        <a:t>の時は　上昇！</a:t>
                      </a:r>
                      <a:endParaRPr kumimoji="1" lang="en-US" altLang="ja-JP" sz="1100" b="0"/>
                    </a:p>
                    <a:p>
                      <a:r>
                        <a:rPr kumimoji="1" lang="en-US" altLang="ja-JP" sz="1100" b="0"/>
                        <a:t>150</a:t>
                      </a:r>
                      <a:r>
                        <a:rPr kumimoji="1" lang="ja-JP" altLang="en-US" sz="1100" b="0"/>
                        <a:t>の時は　　   最大！　と表示させる。</a:t>
                      </a:r>
                      <a:endParaRPr kumimoji="1" lang="en-US" altLang="ja-JP" sz="1100" b="0"/>
                    </a:p>
                  </a:txBody>
                  <a:tcPr/>
                </a:tc>
                <a:extLst>
                  <a:ext uri="{0D108BD9-81ED-4DB2-BD59-A6C34878D82A}">
                    <a16:rowId xmlns:a16="http://schemas.microsoft.com/office/drawing/2014/main" val="3027198919"/>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r>
              <a:rPr kumimoji="1" lang="ja-JP" altLang="en-US" sz="1100">
                <a:latin typeface="+mn-ea"/>
              </a:rPr>
              <a:t>１</a:t>
            </a:r>
          </a:p>
        </p:txBody>
      </p:sp>
      <p:cxnSp>
        <p:nvCxnSpPr>
          <p:cNvPr id="27" name="直線コネクタ 26">
            <a:extLst>
              <a:ext uri="{FF2B5EF4-FFF2-40B4-BE49-F238E27FC236}">
                <a16:creationId xmlns:a16="http://schemas.microsoft.com/office/drawing/2014/main" id="{B8CDE7B9-0B03-49D6-9FC3-B4907EDED492}"/>
              </a:ext>
            </a:extLst>
          </p:cNvPr>
          <p:cNvCxnSpPr>
            <a:cxnSpLocks/>
            <a:stCxn id="26" idx="1"/>
          </p:cNvCxnSpPr>
          <p:nvPr/>
        </p:nvCxnSpPr>
        <p:spPr>
          <a:xfrm flipH="1">
            <a:off x="3086100" y="1079439"/>
            <a:ext cx="344488" cy="2007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2123784"/>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2254589"/>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652468"/>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2" y="2783273"/>
            <a:ext cx="1452159"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26CC8959-DF6E-4DB5-96E9-EBE845A45ECE}"/>
              </a:ext>
            </a:extLst>
          </p:cNvPr>
          <p:cNvSpPr txBox="1"/>
          <p:nvPr/>
        </p:nvSpPr>
        <p:spPr>
          <a:xfrm>
            <a:off x="238487" y="1129723"/>
            <a:ext cx="272832"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cxnSp>
        <p:nvCxnSpPr>
          <p:cNvPr id="39" name="直線コネクタ 38">
            <a:extLst>
              <a:ext uri="{FF2B5EF4-FFF2-40B4-BE49-F238E27FC236}">
                <a16:creationId xmlns:a16="http://schemas.microsoft.com/office/drawing/2014/main" id="{12192050-B91D-4D51-9404-9610CE87C19E}"/>
              </a:ext>
            </a:extLst>
          </p:cNvPr>
          <p:cNvCxnSpPr>
            <a:cxnSpLocks/>
            <a:stCxn id="38" idx="3"/>
          </p:cNvCxnSpPr>
          <p:nvPr/>
        </p:nvCxnSpPr>
        <p:spPr>
          <a:xfrm>
            <a:off x="511319" y="1260528"/>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60A84961-3729-4971-A88A-B2F642D60992}"/>
              </a:ext>
            </a:extLst>
          </p:cNvPr>
          <p:cNvSpPr txBox="1"/>
          <p:nvPr/>
        </p:nvSpPr>
        <p:spPr>
          <a:xfrm>
            <a:off x="238487" y="1482656"/>
            <a:ext cx="272832" cy="261610"/>
          </a:xfrm>
          <a:prstGeom prst="rect">
            <a:avLst/>
          </a:prstGeom>
          <a:noFill/>
        </p:spPr>
        <p:txBody>
          <a:bodyPr wrap="square" rtlCol="0">
            <a:spAutoFit/>
          </a:bodyPr>
          <a:lstStyle/>
          <a:p>
            <a:r>
              <a:rPr kumimoji="1" lang="en-US" altLang="ja-JP" sz="1100">
                <a:latin typeface="+mn-ea"/>
              </a:rPr>
              <a:t>4</a:t>
            </a:r>
            <a:endParaRPr kumimoji="1" lang="ja-JP" altLang="en-US" sz="1100">
              <a:latin typeface="+mn-ea"/>
            </a:endParaRPr>
          </a:p>
        </p:txBody>
      </p:sp>
      <p:cxnSp>
        <p:nvCxnSpPr>
          <p:cNvPr id="42" name="直線コネクタ 41">
            <a:extLst>
              <a:ext uri="{FF2B5EF4-FFF2-40B4-BE49-F238E27FC236}">
                <a16:creationId xmlns:a16="http://schemas.microsoft.com/office/drawing/2014/main" id="{3562EB76-732D-424E-9599-0638E7B2525C}"/>
              </a:ext>
            </a:extLst>
          </p:cNvPr>
          <p:cNvCxnSpPr>
            <a:cxnSpLocks/>
            <a:stCxn id="41" idx="3"/>
          </p:cNvCxnSpPr>
          <p:nvPr/>
        </p:nvCxnSpPr>
        <p:spPr>
          <a:xfrm>
            <a:off x="511319" y="1613461"/>
            <a:ext cx="685714" cy="196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739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図 35">
            <a:extLst>
              <a:ext uri="{FF2B5EF4-FFF2-40B4-BE49-F238E27FC236}">
                <a16:creationId xmlns:a16="http://schemas.microsoft.com/office/drawing/2014/main" id="{67203992-2D2C-46ED-812E-9CCD7366B1FF}"/>
              </a:ext>
            </a:extLst>
          </p:cNvPr>
          <p:cNvPicPr>
            <a:picLocks noChangeAspect="1"/>
          </p:cNvPicPr>
          <p:nvPr/>
        </p:nvPicPr>
        <p:blipFill>
          <a:blip r:embed="rId2"/>
          <a:stretch>
            <a:fillRect/>
          </a:stretch>
        </p:blipFill>
        <p:spPr>
          <a:xfrm>
            <a:off x="627648" y="1080842"/>
            <a:ext cx="2620800" cy="469428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545890" cy="276999"/>
          </a:xfrm>
          <a:prstGeom prst="rect">
            <a:avLst/>
          </a:prstGeom>
          <a:noFill/>
        </p:spPr>
        <p:txBody>
          <a:bodyPr wrap="none" rtlCol="0" anchor="t">
            <a:spAutoFit/>
          </a:bodyPr>
          <a:lstStyle/>
          <a:p>
            <a:r>
              <a:rPr kumimoji="1" lang="ja-JP" altLang="en-US" sz="1200" b="1">
                <a:latin typeface="メイリオ"/>
                <a:ea typeface="メイリオ"/>
              </a:rPr>
              <a:t>●</a:t>
            </a:r>
            <a:r>
              <a:rPr lang="en-US" altLang="ja-JP" sz="1200"/>
              <a:t> </a:t>
            </a:r>
            <a:r>
              <a:rPr lang="en-US" altLang="ja-JP" sz="1200" b="1"/>
              <a:t>fb140 </a:t>
            </a:r>
            <a:r>
              <a:rPr kumimoji="1" lang="ja-JP" altLang="en-US" sz="1200" b="1">
                <a:latin typeface="メイリオ"/>
                <a:ea typeface="メイリオ"/>
              </a:rPr>
              <a:t>抽選画</a:t>
            </a:r>
            <a:r>
              <a:rPr kumimoji="1" lang="ja-JP" altLang="en-US" sz="1200" b="1">
                <a:latin typeface="メイリオ"/>
                <a:ea typeface="メイリオ"/>
                <a:cs typeface="+mn-lt"/>
              </a:rPr>
              <a:t>面</a:t>
            </a:r>
            <a:r>
              <a:rPr kumimoji="1" lang="en-US" altLang="ja-JP" sz="1200">
                <a:solidFill>
                  <a:srgbClr val="FF0000"/>
                </a:solidFill>
                <a:ea typeface="+mn-lt"/>
                <a:cs typeface="+mn-lt"/>
              </a:rPr>
              <a:t>(2020.1.20</a:t>
            </a:r>
            <a:r>
              <a:rPr kumimoji="1" lang="ja-JP" altLang="en-US" sz="1200">
                <a:solidFill>
                  <a:srgbClr val="FF0000"/>
                </a:solidFill>
                <a:ea typeface="+mn-lt"/>
                <a:cs typeface="+mn-lt"/>
              </a:rPr>
              <a:t>変更</a:t>
            </a:r>
            <a:r>
              <a:rPr kumimoji="1" lang="en-US" altLang="ja-JP" sz="1200">
                <a:solidFill>
                  <a:srgbClr val="FF0000"/>
                </a:solidFill>
                <a:ea typeface="+mn-lt"/>
                <a:cs typeface="+mn-lt"/>
              </a:rPr>
              <a:t>)</a:t>
            </a:r>
            <a:endParaRPr kumimoji="1" lang="en-US" altLang="ja-JP" sz="12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25" name="表 69">
            <a:extLst>
              <a:ext uri="{FF2B5EF4-FFF2-40B4-BE49-F238E27FC236}">
                <a16:creationId xmlns:a16="http://schemas.microsoft.com/office/drawing/2014/main" id="{8314A3E5-78EA-40A8-BE25-137D57946B80}"/>
              </a:ext>
            </a:extLst>
          </p:cNvPr>
          <p:cNvGraphicFramePr>
            <a:graphicFrameLocks noGrp="1"/>
          </p:cNvGraphicFramePr>
          <p:nvPr>
            <p:extLst>
              <p:ext uri="{D42A27DB-BD31-4B8C-83A1-F6EECF244321}">
                <p14:modId xmlns:p14="http://schemas.microsoft.com/office/powerpoint/2010/main" val="1848141773"/>
              </p:ext>
            </p:extLst>
          </p:nvPr>
        </p:nvGraphicFramePr>
        <p:xfrm>
          <a:off x="3912577" y="1129723"/>
          <a:ext cx="5063364" cy="147228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背景</a:t>
                      </a:r>
                    </a:p>
                  </a:txBody>
                  <a:tcPr/>
                </a:tc>
                <a:tc>
                  <a:txBody>
                    <a:bodyPr/>
                    <a:lstStyle/>
                    <a:p>
                      <a:r>
                        <a:rPr kumimoji="1" lang="ja-JP" altLang="en-US" sz="1100"/>
                        <a:t>脱衣所</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a:t>
                      </a:r>
                      <a:r>
                        <a:rPr kumimoji="1" lang="en-US" altLang="ja-JP" sz="1100"/>
                        <a:t>MVP</a:t>
                      </a:r>
                      <a:r>
                        <a:rPr kumimoji="1" lang="ja-JP" altLang="en-US" sz="1100"/>
                        <a:t>キャラを表示させる</a:t>
                      </a:r>
                      <a:endParaRPr kumimoji="1" lang="en-US" altLang="ja-JP" sz="1100"/>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プレゼント箱</a:t>
                      </a:r>
                      <a:endParaRPr kumimoji="1" lang="en-US" altLang="ja-JP" sz="1100"/>
                    </a:p>
                  </a:txBody>
                  <a:tcPr/>
                </a:tc>
                <a:tc>
                  <a:txBody>
                    <a:bodyPr/>
                    <a:lstStyle/>
                    <a:p>
                      <a:r>
                        <a:rPr kumimoji="1" lang="ja-JP" altLang="en-US" sz="1100" b="0"/>
                        <a:t>高レアアイテムの場合は特別なデザインにしたい。</a:t>
                      </a:r>
                      <a:endParaRPr kumimoji="1" lang="en-US" altLang="ja-JP" sz="1100" b="0"/>
                    </a:p>
                  </a:txBody>
                  <a:tcPr/>
                </a:tc>
                <a:extLst>
                  <a:ext uri="{0D108BD9-81ED-4DB2-BD59-A6C34878D82A}">
                    <a16:rowId xmlns:a16="http://schemas.microsoft.com/office/drawing/2014/main" val="3027198919"/>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スキップボタン</a:t>
                      </a:r>
                      <a:endParaRPr kumimoji="1" lang="en-US" altLang="ja-JP" sz="1100"/>
                    </a:p>
                  </a:txBody>
                  <a:tcPr/>
                </a:tc>
                <a:tc>
                  <a:txBody>
                    <a:bodyPr/>
                    <a:lstStyle/>
                    <a:p>
                      <a:r>
                        <a:rPr kumimoji="1" lang="ja-JP" altLang="en-US" sz="1100" b="0"/>
                        <a:t>タップでアイテム入手確認ダイアログを表示</a:t>
                      </a:r>
                      <a:endParaRPr kumimoji="1" lang="en-US" altLang="ja-JP" sz="1100" b="0"/>
                    </a:p>
                  </a:txBody>
                  <a:tcPr/>
                </a:tc>
                <a:extLst>
                  <a:ext uri="{0D108BD9-81ED-4DB2-BD59-A6C34878D82A}">
                    <a16:rowId xmlns:a16="http://schemas.microsoft.com/office/drawing/2014/main" val="1581921504"/>
                  </a:ext>
                </a:extLst>
              </a:tr>
            </a:tbl>
          </a:graphicData>
        </a:graphic>
      </p:graphicFrame>
      <p:sp>
        <p:nvSpPr>
          <p:cNvPr id="26" name="テキスト ボックス 25">
            <a:extLst>
              <a:ext uri="{FF2B5EF4-FFF2-40B4-BE49-F238E27FC236}">
                <a16:creationId xmlns:a16="http://schemas.microsoft.com/office/drawing/2014/main" id="{14903E1A-07F4-4C59-9F6D-080A555429E1}"/>
              </a:ext>
            </a:extLst>
          </p:cNvPr>
          <p:cNvSpPr txBox="1"/>
          <p:nvPr/>
        </p:nvSpPr>
        <p:spPr>
          <a:xfrm>
            <a:off x="3430588" y="948634"/>
            <a:ext cx="325730" cy="261610"/>
          </a:xfrm>
          <a:prstGeom prst="rect">
            <a:avLst/>
          </a:prstGeom>
          <a:noFill/>
        </p:spPr>
        <p:txBody>
          <a:bodyPr wrap="square" rtlCol="0">
            <a:spAutoFit/>
          </a:bodyPr>
          <a:lstStyle/>
          <a:p>
            <a:endParaRPr kumimoji="1" lang="ja-JP" altLang="en-US" sz="1100">
              <a:latin typeface="+mn-ea"/>
            </a:endParaRPr>
          </a:p>
        </p:txBody>
      </p:sp>
      <p:sp>
        <p:nvSpPr>
          <p:cNvPr id="29" name="テキスト ボックス 28">
            <a:extLst>
              <a:ext uri="{FF2B5EF4-FFF2-40B4-BE49-F238E27FC236}">
                <a16:creationId xmlns:a16="http://schemas.microsoft.com/office/drawing/2014/main" id="{55D1E9AB-C3D7-43F5-A184-129A1808E899}"/>
              </a:ext>
            </a:extLst>
          </p:cNvPr>
          <p:cNvSpPr txBox="1"/>
          <p:nvPr/>
        </p:nvSpPr>
        <p:spPr>
          <a:xfrm>
            <a:off x="3430588" y="1726645"/>
            <a:ext cx="272832" cy="261610"/>
          </a:xfrm>
          <a:prstGeom prst="rect">
            <a:avLst/>
          </a:prstGeom>
          <a:noFill/>
        </p:spPr>
        <p:txBody>
          <a:bodyPr wrap="none" rtlCol="0">
            <a:spAutoFit/>
          </a:bodyPr>
          <a:lstStyle/>
          <a:p>
            <a:r>
              <a:rPr kumimoji="1" lang="en-US" altLang="ja-JP" sz="1100">
                <a:latin typeface="+mn-ea"/>
              </a:rPr>
              <a:t>1</a:t>
            </a:r>
            <a:endParaRPr kumimoji="1" lang="ja-JP" altLang="en-US" sz="1100">
              <a:latin typeface="+mn-ea"/>
            </a:endParaRPr>
          </a:p>
        </p:txBody>
      </p:sp>
      <p:cxnSp>
        <p:nvCxnSpPr>
          <p:cNvPr id="30" name="直線コネクタ 29">
            <a:extLst>
              <a:ext uri="{FF2B5EF4-FFF2-40B4-BE49-F238E27FC236}">
                <a16:creationId xmlns:a16="http://schemas.microsoft.com/office/drawing/2014/main" id="{10C78434-D639-4AB8-9EE9-E3D31C28DE59}"/>
              </a:ext>
            </a:extLst>
          </p:cNvPr>
          <p:cNvCxnSpPr>
            <a:cxnSpLocks/>
            <a:stCxn id="29" idx="1"/>
          </p:cNvCxnSpPr>
          <p:nvPr/>
        </p:nvCxnSpPr>
        <p:spPr>
          <a:xfrm flipH="1">
            <a:off x="3086100" y="1857450"/>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5A0294C5-3D2D-418B-ADB6-68F4352D24DF}"/>
              </a:ext>
            </a:extLst>
          </p:cNvPr>
          <p:cNvSpPr txBox="1"/>
          <p:nvPr/>
        </p:nvSpPr>
        <p:spPr>
          <a:xfrm>
            <a:off x="3438901" y="2255329"/>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cxnSp>
        <p:nvCxnSpPr>
          <p:cNvPr id="35" name="直線コネクタ 34">
            <a:extLst>
              <a:ext uri="{FF2B5EF4-FFF2-40B4-BE49-F238E27FC236}">
                <a16:creationId xmlns:a16="http://schemas.microsoft.com/office/drawing/2014/main" id="{10A8C277-C4AD-4621-884A-A943703481F0}"/>
              </a:ext>
            </a:extLst>
          </p:cNvPr>
          <p:cNvCxnSpPr>
            <a:cxnSpLocks/>
            <a:stCxn id="32" idx="1"/>
          </p:cNvCxnSpPr>
          <p:nvPr/>
        </p:nvCxnSpPr>
        <p:spPr>
          <a:xfrm flipH="1">
            <a:off x="1986743" y="2386134"/>
            <a:ext cx="1452158" cy="5156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FAD83367-D405-401A-9BED-4E6F5FCD2815}"/>
              </a:ext>
            </a:extLst>
          </p:cNvPr>
          <p:cNvSpPr txBox="1"/>
          <p:nvPr/>
        </p:nvSpPr>
        <p:spPr>
          <a:xfrm>
            <a:off x="3432666" y="2718468"/>
            <a:ext cx="272832" cy="261610"/>
          </a:xfrm>
          <a:prstGeom prst="rect">
            <a:avLst/>
          </a:prstGeom>
          <a:noFill/>
        </p:spPr>
        <p:txBody>
          <a:bodyPr wrap="square" rtlCol="0">
            <a:spAutoFit/>
          </a:bodyPr>
          <a:lstStyle/>
          <a:p>
            <a:r>
              <a:rPr kumimoji="1" lang="en-US" altLang="ja-JP" sz="1100">
                <a:latin typeface="+mn-ea"/>
              </a:rPr>
              <a:t>3</a:t>
            </a:r>
            <a:endParaRPr kumimoji="1" lang="ja-JP" altLang="en-US" sz="1100">
              <a:latin typeface="+mn-ea"/>
            </a:endParaRPr>
          </a:p>
        </p:txBody>
      </p:sp>
      <p:cxnSp>
        <p:nvCxnSpPr>
          <p:cNvPr id="34" name="直線コネクタ 33">
            <a:extLst>
              <a:ext uri="{FF2B5EF4-FFF2-40B4-BE49-F238E27FC236}">
                <a16:creationId xmlns:a16="http://schemas.microsoft.com/office/drawing/2014/main" id="{B5C653B0-4A8F-4750-B3FB-FF0879FFE071}"/>
              </a:ext>
            </a:extLst>
          </p:cNvPr>
          <p:cNvCxnSpPr>
            <a:cxnSpLocks/>
            <a:stCxn id="33" idx="1"/>
          </p:cNvCxnSpPr>
          <p:nvPr/>
        </p:nvCxnSpPr>
        <p:spPr>
          <a:xfrm flipH="1">
            <a:off x="1845303" y="2849273"/>
            <a:ext cx="1587363" cy="5218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7BCD075C-6CA1-41E7-913E-A60AE3453F7D}"/>
              </a:ext>
            </a:extLst>
          </p:cNvPr>
          <p:cNvSpPr txBox="1"/>
          <p:nvPr/>
        </p:nvSpPr>
        <p:spPr>
          <a:xfrm>
            <a:off x="3404707" y="1005562"/>
            <a:ext cx="272832" cy="261610"/>
          </a:xfrm>
          <a:prstGeom prst="rect">
            <a:avLst/>
          </a:prstGeom>
          <a:noFill/>
        </p:spPr>
        <p:txBody>
          <a:bodyPr wrap="none" rtlCol="0">
            <a:spAutoFit/>
          </a:bodyPr>
          <a:lstStyle/>
          <a:p>
            <a:r>
              <a:rPr kumimoji="1" lang="en-US" altLang="ja-JP" sz="1100">
                <a:latin typeface="+mn-ea"/>
              </a:rPr>
              <a:t>1</a:t>
            </a:r>
            <a:endParaRPr kumimoji="1" lang="ja-JP" altLang="en-US" sz="1100">
              <a:latin typeface="+mn-ea"/>
            </a:endParaRPr>
          </a:p>
        </p:txBody>
      </p:sp>
      <p:cxnSp>
        <p:nvCxnSpPr>
          <p:cNvPr id="40" name="直線コネクタ 39">
            <a:extLst>
              <a:ext uri="{FF2B5EF4-FFF2-40B4-BE49-F238E27FC236}">
                <a16:creationId xmlns:a16="http://schemas.microsoft.com/office/drawing/2014/main" id="{FAC2000D-A02E-4BAC-884B-1DC0626CF300}"/>
              </a:ext>
            </a:extLst>
          </p:cNvPr>
          <p:cNvCxnSpPr>
            <a:cxnSpLocks/>
            <a:stCxn id="37" idx="1"/>
          </p:cNvCxnSpPr>
          <p:nvPr/>
        </p:nvCxnSpPr>
        <p:spPr>
          <a:xfrm flipH="1">
            <a:off x="3060219" y="1136367"/>
            <a:ext cx="34448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6555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246221"/>
          </a:xfrm>
          <a:prstGeom prst="rect">
            <a:avLst/>
          </a:prstGeom>
          <a:noFill/>
        </p:spPr>
        <p:txBody>
          <a:bodyPr wrap="square" rtlCol="0">
            <a:spAutoFit/>
          </a:bodyPr>
          <a:lstStyle/>
          <a:p>
            <a:r>
              <a:rPr lang="en-US" altLang="ja-JP" sz="1000">
                <a:latin typeface="メイリオ" panose="020B0604030504040204" pitchFamily="50" charset="-128"/>
                <a:ea typeface="メイリオ" panose="020B0604030504040204" pitchFamily="50" charset="-128"/>
              </a:rPr>
              <a:t>TR</a:t>
            </a:r>
            <a:r>
              <a:rPr lang="ja-JP" altLang="en-US" sz="1000">
                <a:latin typeface="メイリオ" panose="020B0604030504040204" pitchFamily="50" charset="-128"/>
                <a:ea typeface="メイリオ" panose="020B0604030504040204" pitchFamily="50" charset="-128"/>
              </a:rPr>
              <a:t>カードや各種アイテムを獲得することが出来る。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1877437" cy="276999"/>
          </a:xfrm>
          <a:prstGeom prst="rect">
            <a:avLst/>
          </a:prstGeom>
          <a:noFill/>
        </p:spPr>
        <p:txBody>
          <a:bodyPr wrap="none" rtlCol="0">
            <a:spAutoFit/>
          </a:bodyPr>
          <a:lstStyle/>
          <a:p>
            <a:r>
              <a:rPr kumimoji="1" lang="ja-JP" altLang="en-US" sz="1200" b="1"/>
              <a:t>●アイテム</a:t>
            </a:r>
            <a:r>
              <a:rPr kumimoji="1" lang="ja-JP" altLang="en-US" sz="1200" b="1">
                <a:latin typeface="+mn-ea"/>
              </a:rPr>
              <a:t>抽選</a:t>
            </a:r>
            <a:r>
              <a:rPr kumimoji="1" lang="ja-JP" altLang="en-US" sz="1200" b="1"/>
              <a:t>について</a:t>
            </a:r>
          </a:p>
        </p:txBody>
      </p:sp>
      <p:sp>
        <p:nvSpPr>
          <p:cNvPr id="31" name="テキスト ボックス 30">
            <a:extLst>
              <a:ext uri="{FF2B5EF4-FFF2-40B4-BE49-F238E27FC236}">
                <a16:creationId xmlns:a16="http://schemas.microsoft.com/office/drawing/2014/main" id="{CFFA357B-8518-4C50-8049-16A572377DB1}"/>
              </a:ext>
            </a:extLst>
          </p:cNvPr>
          <p:cNvSpPr txBox="1"/>
          <p:nvPr/>
        </p:nvSpPr>
        <p:spPr>
          <a:xfrm>
            <a:off x="662356" y="1135291"/>
            <a:ext cx="2277903" cy="261610"/>
          </a:xfrm>
          <a:prstGeom prst="rect">
            <a:avLst/>
          </a:prstGeom>
          <a:noFill/>
        </p:spPr>
        <p:txBody>
          <a:bodyPr wrap="square" rtlCol="0">
            <a:spAutoFit/>
          </a:bodyPr>
          <a:lstStyle/>
          <a:p>
            <a:r>
              <a:rPr kumimoji="1" lang="ja-JP" altLang="en-US" sz="1100" b="1"/>
              <a:t>・提供割合について</a:t>
            </a:r>
            <a:endParaRPr kumimoji="1" lang="en-US" altLang="ja-JP" sz="1100" b="1"/>
          </a:p>
        </p:txBody>
      </p:sp>
      <p:sp>
        <p:nvSpPr>
          <p:cNvPr id="32" name="テキスト ボックス 31">
            <a:extLst>
              <a:ext uri="{FF2B5EF4-FFF2-40B4-BE49-F238E27FC236}">
                <a16:creationId xmlns:a16="http://schemas.microsoft.com/office/drawing/2014/main" id="{ECAC1251-4975-4BCE-9BCE-59090B10F9AB}"/>
              </a:ext>
            </a:extLst>
          </p:cNvPr>
          <p:cNvSpPr txBox="1"/>
          <p:nvPr/>
        </p:nvSpPr>
        <p:spPr>
          <a:xfrm>
            <a:off x="797216" y="1399077"/>
            <a:ext cx="6875431" cy="707886"/>
          </a:xfrm>
          <a:prstGeom prst="rect">
            <a:avLst/>
          </a:prstGeom>
          <a:noFill/>
        </p:spPr>
        <p:txBody>
          <a:bodyPr wrap="square" rtlCol="0">
            <a:spAutoFit/>
          </a:bodyPr>
          <a:lstStyle/>
          <a:p>
            <a:r>
              <a:rPr kumimoji="1" lang="ja-JP" altLang="en-US" sz="1000"/>
              <a:t>各アイテムのアイコンとアイテム名を表示させる。</a:t>
            </a:r>
            <a:endParaRPr kumimoji="1" lang="en-US" altLang="ja-JP" sz="1000"/>
          </a:p>
          <a:p>
            <a:r>
              <a:rPr lang="ja-JP" altLang="en-US" sz="1000"/>
              <a:t>並び順は</a:t>
            </a:r>
            <a:r>
              <a:rPr lang="en-US" altLang="ja-JP" sz="1000"/>
              <a:t>【GP01】</a:t>
            </a:r>
            <a:r>
              <a:rPr lang="ja-JP" altLang="en-US" sz="1000"/>
              <a:t>アイテム一覧</a:t>
            </a:r>
            <a:r>
              <a:rPr lang="en-US" altLang="ja-JP" sz="1000"/>
              <a:t>_[</a:t>
            </a:r>
            <a:r>
              <a:rPr lang="ja-JP" altLang="en-US" sz="1000"/>
              <a:t>日付</a:t>
            </a:r>
            <a:r>
              <a:rPr lang="en-US" altLang="ja-JP" sz="1000"/>
              <a:t>].xlsx</a:t>
            </a:r>
            <a:r>
              <a:rPr lang="ja-JP" altLang="en-US" sz="1000"/>
              <a:t>　にあるアイテムを上から順番並べる。カテゴリ順も合わせる。</a:t>
            </a:r>
            <a:endParaRPr lang="en-US" altLang="ja-JP" sz="1000"/>
          </a:p>
          <a:p>
            <a:r>
              <a:rPr lang="en-US" altLang="ja-JP" sz="1000"/>
              <a:t>※TR</a:t>
            </a:r>
            <a:r>
              <a:rPr lang="ja-JP" altLang="en-US" sz="1000"/>
              <a:t>カードはレア度が高い順、同レアリティは</a:t>
            </a:r>
            <a:r>
              <a:rPr lang="en-US" altLang="ja-JP" sz="1000"/>
              <a:t>ID</a:t>
            </a:r>
            <a:r>
              <a:rPr lang="ja-JP" altLang="en-US" sz="1000"/>
              <a:t>順に並べる。</a:t>
            </a:r>
            <a:endParaRPr kumimoji="1" lang="en-US" altLang="ja-JP" sz="400"/>
          </a:p>
          <a:p>
            <a:endParaRPr kumimoji="1" lang="en-US" altLang="ja-JP" sz="1000"/>
          </a:p>
        </p:txBody>
      </p:sp>
    </p:spTree>
    <p:extLst>
      <p:ext uri="{BB962C8B-B14F-4D97-AF65-F5344CB8AC3E}">
        <p14:creationId xmlns:p14="http://schemas.microsoft.com/office/powerpoint/2010/main" val="4046766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12768"/>
            <a:ext cx="6380455" cy="246221"/>
          </a:xfrm>
          <a:prstGeom prst="rect">
            <a:avLst/>
          </a:prstGeom>
          <a:noFill/>
        </p:spPr>
        <p:txBody>
          <a:bodyPr wrap="square" rtlCol="0">
            <a:spAutoFit/>
          </a:bodyPr>
          <a:lstStyle/>
          <a:p>
            <a:r>
              <a:rPr kumimoji="1" lang="ja-JP" altLang="en-US" sz="1000"/>
              <a:t>一番風呂は主に</a:t>
            </a:r>
            <a:r>
              <a:rPr kumimoji="1" lang="en-US" altLang="ja-JP" sz="1000"/>
              <a:t>2</a:t>
            </a:r>
            <a:r>
              <a:rPr kumimoji="1" lang="ja-JP" altLang="en-US" sz="1000"/>
              <a:t>つの目的を有する。</a:t>
            </a:r>
            <a:endParaRPr kumimoji="1" lang="en-US" altLang="ja-JP" sz="100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646331" cy="276999"/>
          </a:xfrm>
          <a:prstGeom prst="rect">
            <a:avLst/>
          </a:prstGeom>
          <a:noFill/>
        </p:spPr>
        <p:txBody>
          <a:bodyPr wrap="none" rtlCol="0">
            <a:spAutoFit/>
          </a:bodyPr>
          <a:lstStyle/>
          <a:p>
            <a:r>
              <a:rPr kumimoji="1" lang="ja-JP" altLang="en-US" sz="1200" b="1"/>
              <a:t>●目的</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591844" y="1209069"/>
            <a:ext cx="1729263" cy="261610"/>
          </a:xfrm>
          <a:prstGeom prst="rect">
            <a:avLst/>
          </a:prstGeom>
          <a:noFill/>
        </p:spPr>
        <p:txBody>
          <a:bodyPr wrap="square" rtlCol="0">
            <a:spAutoFit/>
          </a:bodyPr>
          <a:lstStyle/>
          <a:p>
            <a:r>
              <a:rPr kumimoji="1" lang="ja-JP" altLang="en-US" sz="1100" b="1"/>
              <a:t>１</a:t>
            </a:r>
            <a:r>
              <a:rPr kumimoji="1" lang="en-US" altLang="ja-JP" sz="1100" b="1"/>
              <a:t>.</a:t>
            </a:r>
            <a:r>
              <a:rPr kumimoji="1" lang="ja-JP" altLang="en-US" sz="1100" b="1"/>
              <a:t>隊員との触れ合い</a:t>
            </a:r>
            <a:endParaRPr kumimoji="1" lang="en-US" altLang="ja-JP" sz="1100" b="1"/>
          </a:p>
        </p:txBody>
      </p:sp>
      <p:sp>
        <p:nvSpPr>
          <p:cNvPr id="16" name="テキスト ボックス 15">
            <a:extLst>
              <a:ext uri="{FF2B5EF4-FFF2-40B4-BE49-F238E27FC236}">
                <a16:creationId xmlns:a16="http://schemas.microsoft.com/office/drawing/2014/main" id="{6BE2061D-F26E-4D60-A615-C7062A1578D9}"/>
              </a:ext>
            </a:extLst>
          </p:cNvPr>
          <p:cNvSpPr txBox="1"/>
          <p:nvPr/>
        </p:nvSpPr>
        <p:spPr>
          <a:xfrm>
            <a:off x="726704" y="1478992"/>
            <a:ext cx="5684265" cy="246221"/>
          </a:xfrm>
          <a:prstGeom prst="rect">
            <a:avLst/>
          </a:prstGeom>
          <a:noFill/>
        </p:spPr>
        <p:txBody>
          <a:bodyPr wrap="square" rtlCol="0">
            <a:spAutoFit/>
          </a:bodyPr>
          <a:lstStyle/>
          <a:p>
            <a:r>
              <a:rPr kumimoji="1" lang="en-US" altLang="ja-JP" sz="1000"/>
              <a:t>MVP</a:t>
            </a:r>
            <a:r>
              <a:rPr kumimoji="1" lang="ja-JP" altLang="en-US" sz="1000"/>
              <a:t>を獲得した隊員にプレゼントを与え、コミュニケーションを取らせる。</a:t>
            </a:r>
            <a:endParaRPr kumimoji="1" lang="en-US" altLang="ja-JP" sz="1000"/>
          </a:p>
        </p:txBody>
      </p:sp>
      <p:sp>
        <p:nvSpPr>
          <p:cNvPr id="18" name="テキスト ボックス 17">
            <a:extLst>
              <a:ext uri="{FF2B5EF4-FFF2-40B4-BE49-F238E27FC236}">
                <a16:creationId xmlns:a16="http://schemas.microsoft.com/office/drawing/2014/main" id="{6FA97F2C-0692-486E-9258-F8B542FB1203}"/>
              </a:ext>
            </a:extLst>
          </p:cNvPr>
          <p:cNvSpPr txBox="1"/>
          <p:nvPr/>
        </p:nvSpPr>
        <p:spPr>
          <a:xfrm>
            <a:off x="591844" y="3229290"/>
            <a:ext cx="6380455" cy="261610"/>
          </a:xfrm>
          <a:prstGeom prst="rect">
            <a:avLst/>
          </a:prstGeom>
          <a:noFill/>
        </p:spPr>
        <p:txBody>
          <a:bodyPr wrap="square" rtlCol="0">
            <a:spAutoFit/>
          </a:bodyPr>
          <a:lstStyle/>
          <a:p>
            <a:r>
              <a:rPr kumimoji="1" lang="ja-JP" altLang="en-US" sz="1100" b="1"/>
              <a:t>２</a:t>
            </a:r>
            <a:r>
              <a:rPr kumimoji="1" lang="en-US" altLang="ja-JP" sz="1100" b="1"/>
              <a:t>.</a:t>
            </a:r>
            <a:r>
              <a:rPr kumimoji="1" lang="ja-JP" altLang="en-US" sz="1100" b="1"/>
              <a:t>アイテムの入手</a:t>
            </a:r>
            <a:endParaRPr kumimoji="1" lang="en-US" altLang="ja-JP" sz="1100" b="1"/>
          </a:p>
        </p:txBody>
      </p:sp>
      <p:sp>
        <p:nvSpPr>
          <p:cNvPr id="19" name="テキスト ボックス 18">
            <a:extLst>
              <a:ext uri="{FF2B5EF4-FFF2-40B4-BE49-F238E27FC236}">
                <a16:creationId xmlns:a16="http://schemas.microsoft.com/office/drawing/2014/main" id="{6030BF14-4011-47D3-BBC1-C0B428503852}"/>
              </a:ext>
            </a:extLst>
          </p:cNvPr>
          <p:cNvSpPr txBox="1"/>
          <p:nvPr/>
        </p:nvSpPr>
        <p:spPr>
          <a:xfrm>
            <a:off x="726704" y="3490900"/>
            <a:ext cx="6380455" cy="246221"/>
          </a:xfrm>
          <a:prstGeom prst="rect">
            <a:avLst/>
          </a:prstGeom>
          <a:noFill/>
        </p:spPr>
        <p:txBody>
          <a:bodyPr wrap="square" rtlCol="0">
            <a:spAutoFit/>
          </a:bodyPr>
          <a:lstStyle/>
          <a:p>
            <a:r>
              <a:rPr kumimoji="1" lang="ja-JP" altLang="en-US" sz="1000"/>
              <a:t>隊員の一番風呂ポイントを最大まで上昇させることで、プレゼント報酬を与える。</a:t>
            </a:r>
            <a:endParaRPr kumimoji="1" lang="en-US" altLang="ja-JP" sz="1000"/>
          </a:p>
        </p:txBody>
      </p:sp>
      <p:sp>
        <p:nvSpPr>
          <p:cNvPr id="23" name="テキスト ボックス 22">
            <a:extLst>
              <a:ext uri="{FF2B5EF4-FFF2-40B4-BE49-F238E27FC236}">
                <a16:creationId xmlns:a16="http://schemas.microsoft.com/office/drawing/2014/main" id="{1AD878D8-7C80-46EE-AC3E-DB992DADA2C3}"/>
              </a:ext>
            </a:extLst>
          </p:cNvPr>
          <p:cNvSpPr txBox="1"/>
          <p:nvPr/>
        </p:nvSpPr>
        <p:spPr>
          <a:xfrm>
            <a:off x="591844" y="6063738"/>
            <a:ext cx="6380455" cy="246221"/>
          </a:xfrm>
          <a:prstGeom prst="rect">
            <a:avLst/>
          </a:prstGeom>
          <a:noFill/>
        </p:spPr>
        <p:txBody>
          <a:bodyPr wrap="square" rtlCol="0">
            <a:spAutoFit/>
          </a:bodyPr>
          <a:lstStyle/>
          <a:p>
            <a:r>
              <a:rPr kumimoji="1" lang="ja-JP" altLang="en-US" sz="1000"/>
              <a:t>一番風呂で使用するお風呂は、ほかほかタイムで設定したお風呂を使用する。</a:t>
            </a:r>
            <a:endParaRPr kumimoji="1" lang="en-US" altLang="ja-JP" sz="1000"/>
          </a:p>
        </p:txBody>
      </p:sp>
      <p:sp>
        <p:nvSpPr>
          <p:cNvPr id="24" name="テキスト ボックス 23">
            <a:extLst>
              <a:ext uri="{FF2B5EF4-FFF2-40B4-BE49-F238E27FC236}">
                <a16:creationId xmlns:a16="http://schemas.microsoft.com/office/drawing/2014/main" id="{02316DFB-0B6E-4E45-B4BC-178E6E28CBD8}"/>
              </a:ext>
            </a:extLst>
          </p:cNvPr>
          <p:cNvSpPr txBox="1"/>
          <p:nvPr/>
        </p:nvSpPr>
        <p:spPr>
          <a:xfrm>
            <a:off x="415419" y="5781233"/>
            <a:ext cx="1415772" cy="276999"/>
          </a:xfrm>
          <a:prstGeom prst="rect">
            <a:avLst/>
          </a:prstGeom>
          <a:noFill/>
        </p:spPr>
        <p:txBody>
          <a:bodyPr wrap="none" rtlCol="0">
            <a:spAutoFit/>
          </a:bodyPr>
          <a:lstStyle/>
          <a:p>
            <a:r>
              <a:rPr kumimoji="1" lang="ja-JP" altLang="en-US" sz="1200" b="1"/>
              <a:t>●お風呂について</a:t>
            </a:r>
          </a:p>
        </p:txBody>
      </p:sp>
      <p:sp>
        <p:nvSpPr>
          <p:cNvPr id="13" name="テキスト ボックス 12">
            <a:extLst>
              <a:ext uri="{FF2B5EF4-FFF2-40B4-BE49-F238E27FC236}">
                <a16:creationId xmlns:a16="http://schemas.microsoft.com/office/drawing/2014/main" id="{922AA3B8-82A2-44CC-9D87-E425F96BC3BA}"/>
              </a:ext>
            </a:extLst>
          </p:cNvPr>
          <p:cNvSpPr txBox="1"/>
          <p:nvPr/>
        </p:nvSpPr>
        <p:spPr>
          <a:xfrm>
            <a:off x="726704" y="1741022"/>
            <a:ext cx="1729263" cy="261610"/>
          </a:xfrm>
          <a:prstGeom prst="rect">
            <a:avLst/>
          </a:prstGeom>
          <a:noFill/>
        </p:spPr>
        <p:txBody>
          <a:bodyPr wrap="square" rtlCol="0">
            <a:spAutoFit/>
          </a:bodyPr>
          <a:lstStyle/>
          <a:p>
            <a:r>
              <a:rPr kumimoji="1" lang="ja-JP" altLang="en-US" sz="1100" b="1"/>
              <a:t>・</a:t>
            </a:r>
            <a:r>
              <a:rPr kumimoji="1" lang="en-US" altLang="ja-JP" sz="1100" b="1"/>
              <a:t>MVP</a:t>
            </a:r>
            <a:r>
              <a:rPr kumimoji="1" lang="ja-JP" altLang="en-US" sz="1100" b="1"/>
              <a:t>の抽選</a:t>
            </a:r>
            <a:endParaRPr kumimoji="1" lang="en-US" altLang="ja-JP" sz="1100" b="1"/>
          </a:p>
        </p:txBody>
      </p:sp>
      <p:sp>
        <p:nvSpPr>
          <p:cNvPr id="14" name="テキスト ボックス 13">
            <a:extLst>
              <a:ext uri="{FF2B5EF4-FFF2-40B4-BE49-F238E27FC236}">
                <a16:creationId xmlns:a16="http://schemas.microsoft.com/office/drawing/2014/main" id="{B3D0B933-7A43-4A39-9AE1-B3CAEBD0F1A8}"/>
              </a:ext>
            </a:extLst>
          </p:cNvPr>
          <p:cNvSpPr txBox="1"/>
          <p:nvPr/>
        </p:nvSpPr>
        <p:spPr>
          <a:xfrm>
            <a:off x="917920" y="1991129"/>
            <a:ext cx="5684265" cy="1169551"/>
          </a:xfrm>
          <a:prstGeom prst="rect">
            <a:avLst/>
          </a:prstGeom>
          <a:noFill/>
        </p:spPr>
        <p:txBody>
          <a:bodyPr wrap="square" rtlCol="0">
            <a:spAutoFit/>
          </a:bodyPr>
          <a:lstStyle/>
          <a:p>
            <a:r>
              <a:rPr kumimoji="1" lang="en-US" altLang="ja-JP" sz="1000"/>
              <a:t>MVP</a:t>
            </a:r>
            <a:r>
              <a:rPr kumimoji="1" lang="ja-JP" altLang="en-US" sz="1000"/>
              <a:t>については以下の条件の両方を満たした隊員となる。</a:t>
            </a:r>
            <a:br>
              <a:rPr kumimoji="1" lang="en-US" altLang="ja-JP" sz="1000"/>
            </a:br>
            <a:r>
              <a:rPr kumimoji="1" lang="ja-JP" altLang="en-US" sz="1000"/>
              <a:t>両方を満たしていない場合、</a:t>
            </a:r>
            <a:r>
              <a:rPr kumimoji="1" lang="en-US" altLang="ja-JP" sz="1000"/>
              <a:t>MVP</a:t>
            </a:r>
            <a:r>
              <a:rPr kumimoji="1" lang="ja-JP" altLang="en-US" sz="1000"/>
              <a:t>は選出されず、一番風呂はスキップされる。</a:t>
            </a:r>
            <a:endParaRPr kumimoji="1" lang="en-US" altLang="ja-JP" sz="1000"/>
          </a:p>
          <a:p>
            <a:endParaRPr kumimoji="1" lang="en-US" altLang="ja-JP" sz="1000"/>
          </a:p>
          <a:p>
            <a:r>
              <a:rPr kumimoji="1" lang="ja-JP" altLang="en-US" sz="1000"/>
              <a:t>　</a:t>
            </a:r>
            <a:r>
              <a:rPr kumimoji="1" lang="en-US" altLang="ja-JP" sz="1000"/>
              <a:t>1</a:t>
            </a:r>
            <a:r>
              <a:rPr kumimoji="1" lang="ja-JP" altLang="en-US" sz="1000"/>
              <a:t>．怪獣に最もダメージを与えた隊員。</a:t>
            </a:r>
            <a:endParaRPr kumimoji="1" lang="en-US" altLang="ja-JP" sz="1000"/>
          </a:p>
          <a:p>
            <a:r>
              <a:rPr kumimoji="1" lang="ja-JP" altLang="en-US" sz="1000"/>
              <a:t>　</a:t>
            </a:r>
            <a:r>
              <a:rPr kumimoji="1" lang="en-US" altLang="ja-JP" sz="1000"/>
              <a:t>2</a:t>
            </a:r>
            <a:r>
              <a:rPr kumimoji="1" lang="ja-JP" altLang="en-US" sz="1000"/>
              <a:t>．怪獣</a:t>
            </a:r>
            <a:r>
              <a:rPr kumimoji="1" lang="en-US" altLang="ja-JP" sz="1000"/>
              <a:t>HP</a:t>
            </a:r>
            <a:r>
              <a:rPr kumimoji="1" lang="ja-JP" altLang="en-US" sz="1000"/>
              <a:t>の</a:t>
            </a:r>
            <a:r>
              <a:rPr kumimoji="1" lang="en-US" altLang="ja-JP" sz="1000"/>
              <a:t>30%</a:t>
            </a:r>
            <a:r>
              <a:rPr kumimoji="1" lang="ja-JP" altLang="en-US" sz="1000"/>
              <a:t>に達した隊員</a:t>
            </a:r>
            <a:endParaRPr kumimoji="1" lang="en-US" altLang="ja-JP" sz="1000"/>
          </a:p>
          <a:p>
            <a:endParaRPr kumimoji="1" lang="en-US" altLang="ja-JP" sz="1000"/>
          </a:p>
          <a:p>
            <a:r>
              <a:rPr kumimoji="1" lang="ja-JP" altLang="en-US" sz="1000"/>
              <a:t>（数値は調整）</a:t>
            </a:r>
            <a:endParaRPr kumimoji="1" lang="en-US" altLang="ja-JP" sz="1000"/>
          </a:p>
        </p:txBody>
      </p:sp>
      <p:sp>
        <p:nvSpPr>
          <p:cNvPr id="15" name="テキスト ボックス 14">
            <a:extLst>
              <a:ext uri="{FF2B5EF4-FFF2-40B4-BE49-F238E27FC236}">
                <a16:creationId xmlns:a16="http://schemas.microsoft.com/office/drawing/2014/main" id="{BB883E4D-7ABF-4E73-857E-730CE91F8D29}"/>
              </a:ext>
            </a:extLst>
          </p:cNvPr>
          <p:cNvSpPr txBox="1"/>
          <p:nvPr/>
        </p:nvSpPr>
        <p:spPr>
          <a:xfrm>
            <a:off x="591844" y="3833574"/>
            <a:ext cx="1415772" cy="276999"/>
          </a:xfrm>
          <a:prstGeom prst="rect">
            <a:avLst/>
          </a:prstGeom>
          <a:noFill/>
        </p:spPr>
        <p:txBody>
          <a:bodyPr wrap="none" rtlCol="0">
            <a:spAutoFit/>
          </a:bodyPr>
          <a:lstStyle/>
          <a:p>
            <a:r>
              <a:rPr kumimoji="1" lang="ja-JP" altLang="en-US" sz="1200" b="1"/>
              <a:t>●一番風呂の開始</a:t>
            </a:r>
          </a:p>
        </p:txBody>
      </p:sp>
      <p:sp>
        <p:nvSpPr>
          <p:cNvPr id="17" name="テキスト ボックス 16">
            <a:extLst>
              <a:ext uri="{FF2B5EF4-FFF2-40B4-BE49-F238E27FC236}">
                <a16:creationId xmlns:a16="http://schemas.microsoft.com/office/drawing/2014/main" id="{3D56075B-AB29-4DC3-B3FE-6FAF874DB3B6}"/>
              </a:ext>
            </a:extLst>
          </p:cNvPr>
          <p:cNvSpPr txBox="1"/>
          <p:nvPr/>
        </p:nvSpPr>
        <p:spPr>
          <a:xfrm>
            <a:off x="726703" y="4103320"/>
            <a:ext cx="7571908" cy="1631216"/>
          </a:xfrm>
          <a:prstGeom prst="rect">
            <a:avLst/>
          </a:prstGeom>
          <a:noFill/>
        </p:spPr>
        <p:txBody>
          <a:bodyPr wrap="square" rtlCol="0">
            <a:spAutoFit/>
          </a:bodyPr>
          <a:lstStyle/>
          <a:p>
            <a:r>
              <a:rPr kumimoji="1" lang="ja-JP" altLang="en-US" sz="1000"/>
              <a:t>上記の通り、一番風呂は</a:t>
            </a:r>
            <a:r>
              <a:rPr kumimoji="1" lang="en-US" altLang="ja-JP" sz="1000"/>
              <a:t>MVP</a:t>
            </a:r>
            <a:r>
              <a:rPr kumimoji="1" lang="ja-JP" altLang="en-US" sz="1000"/>
              <a:t>がいるかどうかで発生する。</a:t>
            </a:r>
            <a:endParaRPr kumimoji="1" lang="en-US" altLang="ja-JP" sz="1000"/>
          </a:p>
          <a:p>
            <a:r>
              <a:rPr kumimoji="1" lang="ja-JP" altLang="en-US" sz="1000"/>
              <a:t>勝利演出の際の遷移が若干異なる。</a:t>
            </a:r>
            <a:endParaRPr kumimoji="1" lang="en-US" altLang="ja-JP" sz="1000"/>
          </a:p>
          <a:p>
            <a:endParaRPr kumimoji="1" lang="en-US" altLang="ja-JP" sz="1000"/>
          </a:p>
          <a:p>
            <a:r>
              <a:rPr kumimoji="1" lang="ja-JP" altLang="en-US" sz="1000"/>
              <a:t>・</a:t>
            </a:r>
            <a:r>
              <a:rPr kumimoji="1" lang="en-US" altLang="ja-JP" sz="1000"/>
              <a:t>MVP</a:t>
            </a:r>
            <a:r>
              <a:rPr kumimoji="1" lang="ja-JP" altLang="en-US" sz="1000"/>
              <a:t>なし</a:t>
            </a:r>
            <a:endParaRPr kumimoji="1" lang="en-US" altLang="ja-JP" sz="1000"/>
          </a:p>
          <a:p>
            <a:r>
              <a:rPr kumimoji="1" lang="ja-JP" altLang="en-US" sz="1000"/>
              <a:t>　　勝利演出のフェードアウト後、黒木の「みんな、お風呂沸いたわよ～」という掛け声とともに「リザルト」を開始する。</a:t>
            </a:r>
            <a:endParaRPr kumimoji="1" lang="en-US" altLang="ja-JP" sz="1000"/>
          </a:p>
          <a:p>
            <a:endParaRPr kumimoji="1" lang="en-US" altLang="ja-JP" sz="1000"/>
          </a:p>
          <a:p>
            <a:r>
              <a:rPr kumimoji="1" lang="ja-JP" altLang="en-US" sz="1000"/>
              <a:t>・</a:t>
            </a:r>
            <a:r>
              <a:rPr kumimoji="1" lang="en-US" altLang="ja-JP" sz="1000"/>
              <a:t>MVP</a:t>
            </a:r>
            <a:r>
              <a:rPr kumimoji="1" lang="ja-JP" altLang="en-US" sz="1000"/>
              <a:t>あり</a:t>
            </a:r>
            <a:r>
              <a:rPr kumimoji="1" lang="en-US" altLang="ja-JP" sz="1000">
                <a:solidFill>
                  <a:srgbClr val="FF0000"/>
                </a:solidFill>
              </a:rPr>
              <a:t>(2020.1.20</a:t>
            </a:r>
            <a:r>
              <a:rPr kumimoji="1" lang="ja-JP" altLang="en-US" sz="1000">
                <a:solidFill>
                  <a:srgbClr val="FF0000"/>
                </a:solidFill>
              </a:rPr>
              <a:t>記載</a:t>
            </a:r>
            <a:r>
              <a:rPr kumimoji="1" lang="en-US" altLang="ja-JP" sz="1000">
                <a:solidFill>
                  <a:srgbClr val="FF0000"/>
                </a:solidFill>
              </a:rPr>
              <a:t>)</a:t>
            </a:r>
            <a:endParaRPr kumimoji="1" lang="en-US" altLang="ja-JP" sz="1000"/>
          </a:p>
          <a:p>
            <a:r>
              <a:rPr kumimoji="1" lang="ja-JP" altLang="en-US" sz="1000"/>
              <a:t>　　勝利演出の際に</a:t>
            </a:r>
            <a:r>
              <a:rPr kumimoji="1" lang="en-US" altLang="ja-JP" sz="1000"/>
              <a:t>MVP</a:t>
            </a:r>
            <a:r>
              <a:rPr kumimoji="1" lang="ja-JP" altLang="en-US" sz="1000"/>
              <a:t>キャラが表示される。</a:t>
            </a:r>
            <a:endParaRPr kumimoji="1" lang="en-US" altLang="ja-JP" sz="1000"/>
          </a:p>
          <a:p>
            <a:r>
              <a:rPr kumimoji="1" lang="ja-JP" altLang="en-US" sz="1000"/>
              <a:t>　　フェードアウト後、黒木の「</a:t>
            </a:r>
            <a:r>
              <a:rPr kumimoji="1" lang="en-US" altLang="ja-JP" sz="1000"/>
              <a:t>××</a:t>
            </a:r>
            <a:r>
              <a:rPr kumimoji="1" lang="ja-JP" altLang="en-US" sz="1000"/>
              <a:t>（</a:t>
            </a:r>
            <a:r>
              <a:rPr kumimoji="1" lang="en-US" altLang="ja-JP" sz="1000"/>
              <a:t>MVP</a:t>
            </a:r>
            <a:r>
              <a:rPr kumimoji="1" lang="ja-JP" altLang="en-US" sz="1000"/>
              <a:t>の呼び名）、お疲れ様！今日は大活躍だったじゃない。</a:t>
            </a:r>
            <a:endParaRPr kumimoji="1" lang="en-US" altLang="ja-JP" sz="1000"/>
          </a:p>
          <a:p>
            <a:r>
              <a:rPr kumimoji="1" lang="ja-JP" altLang="en-US" sz="1000"/>
              <a:t>　　今いけば一番風呂よ」という掛け声とともに一番風呂を開始。</a:t>
            </a:r>
            <a:endParaRPr kumimoji="1" lang="en-US" altLang="ja-JP" sz="1000"/>
          </a:p>
        </p:txBody>
      </p:sp>
      <p:sp>
        <p:nvSpPr>
          <p:cNvPr id="2" name="四角形: 角を丸くする 1">
            <a:extLst>
              <a:ext uri="{FF2B5EF4-FFF2-40B4-BE49-F238E27FC236}">
                <a16:creationId xmlns:a16="http://schemas.microsoft.com/office/drawing/2014/main" id="{DC4525C3-7AAC-4604-8AA8-06B3D115AE89}"/>
              </a:ext>
            </a:extLst>
          </p:cNvPr>
          <p:cNvSpPr/>
          <p:nvPr/>
        </p:nvSpPr>
        <p:spPr>
          <a:xfrm>
            <a:off x="6132302" y="3526879"/>
            <a:ext cx="2301168" cy="930838"/>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r>
              <a:rPr kumimoji="1" lang="en-US" altLang="ja-JP" sz="1000">
                <a:solidFill>
                  <a:srgbClr val="FF0000"/>
                </a:solidFill>
              </a:rPr>
              <a:t>(2020.1.20</a:t>
            </a:r>
            <a:r>
              <a:rPr kumimoji="1" lang="ja-JP" altLang="en-US" sz="1000">
                <a:solidFill>
                  <a:srgbClr val="FF0000"/>
                </a:solidFill>
              </a:rPr>
              <a:t>記載</a:t>
            </a:r>
            <a:r>
              <a:rPr kumimoji="1" lang="en-US" altLang="ja-JP" sz="1000">
                <a:solidFill>
                  <a:srgbClr val="FF0000"/>
                </a:solidFill>
              </a:rPr>
              <a:t>)</a:t>
            </a:r>
          </a:p>
          <a:p>
            <a:endParaRPr kumimoji="1" lang="en-US" altLang="ja-JP" sz="1000">
              <a:solidFill>
                <a:schemeClr val="tx1"/>
              </a:solidFill>
            </a:endParaRPr>
          </a:p>
          <a:p>
            <a:r>
              <a:rPr kumimoji="1" lang="en-US" altLang="ja-JP" sz="1000">
                <a:solidFill>
                  <a:schemeClr val="tx1"/>
                </a:solidFill>
              </a:rPr>
              <a:t>MVP</a:t>
            </a:r>
            <a:r>
              <a:rPr kumimoji="1" lang="ja-JP" altLang="en-US" sz="1000">
                <a:solidFill>
                  <a:schemeClr val="tx1"/>
                </a:solidFill>
              </a:rPr>
              <a:t>がいる場合の勝利演出はバトルの追加仕様で詳しく記載する。</a:t>
            </a:r>
          </a:p>
        </p:txBody>
      </p:sp>
    </p:spTree>
    <p:extLst>
      <p:ext uri="{BB962C8B-B14F-4D97-AF65-F5344CB8AC3E}">
        <p14:creationId xmlns:p14="http://schemas.microsoft.com/office/powerpoint/2010/main" val="387561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256DA66-0D1A-492B-AD01-145871B36E5F}"/>
              </a:ext>
            </a:extLst>
          </p:cNvPr>
          <p:cNvPicPr>
            <a:picLocks noChangeAspect="1"/>
          </p:cNvPicPr>
          <p:nvPr/>
        </p:nvPicPr>
        <p:blipFill>
          <a:blip r:embed="rId2"/>
          <a:stretch>
            <a:fillRect/>
          </a:stretch>
        </p:blipFill>
        <p:spPr>
          <a:xfrm>
            <a:off x="1874737" y="942317"/>
            <a:ext cx="798932" cy="1417254"/>
          </a:xfrm>
          <a:prstGeom prst="rect">
            <a:avLst/>
          </a:prstGeom>
        </p:spPr>
      </p:pic>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0263"/>
            <a:ext cx="1107996" cy="276999"/>
          </a:xfrm>
          <a:prstGeom prst="rect">
            <a:avLst/>
          </a:prstGeom>
          <a:noFill/>
        </p:spPr>
        <p:txBody>
          <a:bodyPr wrap="none" rtlCol="0">
            <a:spAutoFit/>
          </a:bodyPr>
          <a:lstStyle/>
          <a:p>
            <a:r>
              <a:rPr kumimoji="1" lang="ja-JP" altLang="en-US" sz="1200" b="1"/>
              <a:t>●画面遷移図</a:t>
            </a:r>
          </a:p>
        </p:txBody>
      </p:sp>
      <p:sp>
        <p:nvSpPr>
          <p:cNvPr id="2" name="正方形/長方形 1">
            <a:extLst>
              <a:ext uri="{FF2B5EF4-FFF2-40B4-BE49-F238E27FC236}">
                <a16:creationId xmlns:a16="http://schemas.microsoft.com/office/drawing/2014/main" id="{672172EC-2BCA-4525-AB1A-30263945810F}"/>
              </a:ext>
            </a:extLst>
          </p:cNvPr>
          <p:cNvSpPr/>
          <p:nvPr/>
        </p:nvSpPr>
        <p:spPr>
          <a:xfrm>
            <a:off x="192634" y="961363"/>
            <a:ext cx="798660" cy="1419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a:t>勝利演出</a:t>
            </a:r>
            <a:endParaRPr kumimoji="1" lang="en-US" altLang="ja-JP" sz="1200"/>
          </a:p>
          <a:p>
            <a:pPr algn="ctr"/>
            <a:r>
              <a:rPr kumimoji="1" lang="en-US" altLang="ja-JP" sz="1200"/>
              <a:t>(MVP</a:t>
            </a:r>
            <a:r>
              <a:rPr kumimoji="1" lang="ja-JP" altLang="en-US" sz="1200"/>
              <a:t>用</a:t>
            </a:r>
            <a:r>
              <a:rPr kumimoji="1" lang="en-US" altLang="ja-JP" sz="1200"/>
              <a:t>)</a:t>
            </a:r>
            <a:endParaRPr kumimoji="1" lang="ja-JP" altLang="en-US" sz="1200"/>
          </a:p>
        </p:txBody>
      </p:sp>
      <p:cxnSp>
        <p:nvCxnSpPr>
          <p:cNvPr id="4" name="直線矢印コネクタ 3">
            <a:extLst>
              <a:ext uri="{FF2B5EF4-FFF2-40B4-BE49-F238E27FC236}">
                <a16:creationId xmlns:a16="http://schemas.microsoft.com/office/drawing/2014/main" id="{D1248549-863F-4D45-9F93-A272B9D13B91}"/>
              </a:ext>
            </a:extLst>
          </p:cNvPr>
          <p:cNvCxnSpPr>
            <a:cxnSpLocks/>
            <a:stCxn id="2" idx="3"/>
          </p:cNvCxnSpPr>
          <p:nvPr/>
        </p:nvCxnSpPr>
        <p:spPr>
          <a:xfrm>
            <a:off x="991294" y="1671283"/>
            <a:ext cx="8809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1923E354-AA95-4998-98FB-72A11203C59C}"/>
              </a:ext>
            </a:extLst>
          </p:cNvPr>
          <p:cNvPicPr>
            <a:picLocks noChangeAspect="1"/>
          </p:cNvPicPr>
          <p:nvPr/>
        </p:nvPicPr>
        <p:blipFill>
          <a:blip r:embed="rId3"/>
          <a:stretch>
            <a:fillRect/>
          </a:stretch>
        </p:blipFill>
        <p:spPr>
          <a:xfrm>
            <a:off x="3118318" y="961365"/>
            <a:ext cx="804004" cy="1419836"/>
          </a:xfrm>
          <a:prstGeom prst="rect">
            <a:avLst/>
          </a:prstGeom>
        </p:spPr>
      </p:pic>
      <p:pic>
        <p:nvPicPr>
          <p:cNvPr id="11" name="図 10" descr="テーブル, 座る, 食品, コンピュータ が含まれている画像&#10;&#10;自動的に生成された説明">
            <a:extLst>
              <a:ext uri="{FF2B5EF4-FFF2-40B4-BE49-F238E27FC236}">
                <a16:creationId xmlns:a16="http://schemas.microsoft.com/office/drawing/2014/main" id="{950244AD-0636-45F4-8A79-6797BC74DE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0422" y="958475"/>
            <a:ext cx="798660" cy="1425616"/>
          </a:xfrm>
          <a:prstGeom prst="rect">
            <a:avLst/>
          </a:prstGeom>
        </p:spPr>
      </p:pic>
      <p:pic>
        <p:nvPicPr>
          <p:cNvPr id="21" name="図 20" descr="テーブル, 座る, 食品, ケーキ が含まれている画像&#10;&#10;自動的に生成された説明">
            <a:extLst>
              <a:ext uri="{FF2B5EF4-FFF2-40B4-BE49-F238E27FC236}">
                <a16:creationId xmlns:a16="http://schemas.microsoft.com/office/drawing/2014/main" id="{F5783740-6C67-4E37-83FD-F4EB91BF9D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72925" y="942317"/>
            <a:ext cx="805344" cy="1444227"/>
          </a:xfrm>
          <a:prstGeom prst="rect">
            <a:avLst/>
          </a:prstGeom>
        </p:spPr>
      </p:pic>
      <p:pic>
        <p:nvPicPr>
          <p:cNvPr id="25" name="図 24" descr="食品, シャツ が含まれている画像&#10;&#10;自動的に生成された説明">
            <a:extLst>
              <a:ext uri="{FF2B5EF4-FFF2-40B4-BE49-F238E27FC236}">
                <a16:creationId xmlns:a16="http://schemas.microsoft.com/office/drawing/2014/main" id="{21CE3648-EFA6-4D3C-802F-2375AD38E2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87770" y="961366"/>
            <a:ext cx="851590" cy="1419835"/>
          </a:xfrm>
          <a:prstGeom prst="rect">
            <a:avLst/>
          </a:prstGeom>
        </p:spPr>
      </p:pic>
      <p:cxnSp>
        <p:nvCxnSpPr>
          <p:cNvPr id="35" name="直線矢印コネクタ 34">
            <a:extLst>
              <a:ext uri="{FF2B5EF4-FFF2-40B4-BE49-F238E27FC236}">
                <a16:creationId xmlns:a16="http://schemas.microsoft.com/office/drawing/2014/main" id="{2E2E0EDE-ABA4-4207-AEA9-4B6A574A8110}"/>
              </a:ext>
            </a:extLst>
          </p:cNvPr>
          <p:cNvCxnSpPr>
            <a:cxnSpLocks/>
            <a:endCxn id="7" idx="1"/>
          </p:cNvCxnSpPr>
          <p:nvPr/>
        </p:nvCxnSpPr>
        <p:spPr>
          <a:xfrm>
            <a:off x="2671735" y="1671283"/>
            <a:ext cx="44658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B3099903-C177-40CD-B5F4-AD846701EAD5}"/>
              </a:ext>
            </a:extLst>
          </p:cNvPr>
          <p:cNvCxnSpPr>
            <a:cxnSpLocks/>
            <a:stCxn id="7" idx="3"/>
            <a:endCxn id="11" idx="1"/>
          </p:cNvCxnSpPr>
          <p:nvPr/>
        </p:nvCxnSpPr>
        <p:spPr>
          <a:xfrm>
            <a:off x="3922322" y="1671283"/>
            <a:ext cx="3281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15CE2EB2-E458-4CCF-9373-16AD8D644583}"/>
              </a:ext>
            </a:extLst>
          </p:cNvPr>
          <p:cNvCxnSpPr>
            <a:cxnSpLocks/>
            <a:stCxn id="11" idx="3"/>
            <a:endCxn id="25" idx="1"/>
          </p:cNvCxnSpPr>
          <p:nvPr/>
        </p:nvCxnSpPr>
        <p:spPr>
          <a:xfrm>
            <a:off x="5049082" y="1671283"/>
            <a:ext cx="238688"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矢印コネクタ 43">
            <a:extLst>
              <a:ext uri="{FF2B5EF4-FFF2-40B4-BE49-F238E27FC236}">
                <a16:creationId xmlns:a16="http://schemas.microsoft.com/office/drawing/2014/main" id="{7AFF3619-5F42-4B97-96E5-F7B2C1CBD5D3}"/>
              </a:ext>
            </a:extLst>
          </p:cNvPr>
          <p:cNvCxnSpPr>
            <a:cxnSpLocks/>
            <a:stCxn id="25" idx="3"/>
          </p:cNvCxnSpPr>
          <p:nvPr/>
        </p:nvCxnSpPr>
        <p:spPr>
          <a:xfrm flipV="1">
            <a:off x="6139360" y="1671283"/>
            <a:ext cx="442035"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1A653A75-FD32-497E-B606-13187409B9F3}"/>
              </a:ext>
            </a:extLst>
          </p:cNvPr>
          <p:cNvSpPr txBox="1"/>
          <p:nvPr/>
        </p:nvSpPr>
        <p:spPr>
          <a:xfrm>
            <a:off x="921464"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4" name="テキスト ボックス 53">
            <a:extLst>
              <a:ext uri="{FF2B5EF4-FFF2-40B4-BE49-F238E27FC236}">
                <a16:creationId xmlns:a16="http://schemas.microsoft.com/office/drawing/2014/main" id="{5B26E65D-1851-4E4A-BF37-7A30487EC5BF}"/>
              </a:ext>
            </a:extLst>
          </p:cNvPr>
          <p:cNvSpPr txBox="1"/>
          <p:nvPr/>
        </p:nvSpPr>
        <p:spPr>
          <a:xfrm>
            <a:off x="1641620"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5" name="テキスト ボックス 54">
            <a:extLst>
              <a:ext uri="{FF2B5EF4-FFF2-40B4-BE49-F238E27FC236}">
                <a16:creationId xmlns:a16="http://schemas.microsoft.com/office/drawing/2014/main" id="{4876E3BA-07A0-4B01-BF9C-29B27946BBF3}"/>
              </a:ext>
            </a:extLst>
          </p:cNvPr>
          <p:cNvSpPr txBox="1"/>
          <p:nvPr/>
        </p:nvSpPr>
        <p:spPr>
          <a:xfrm>
            <a:off x="3858056"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6" name="テキスト ボックス 55">
            <a:extLst>
              <a:ext uri="{FF2B5EF4-FFF2-40B4-BE49-F238E27FC236}">
                <a16:creationId xmlns:a16="http://schemas.microsoft.com/office/drawing/2014/main" id="{73FF0F22-3434-4096-81FE-91083F177073}"/>
              </a:ext>
            </a:extLst>
          </p:cNvPr>
          <p:cNvSpPr txBox="1"/>
          <p:nvPr/>
        </p:nvSpPr>
        <p:spPr>
          <a:xfrm>
            <a:off x="4018967"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7" name="テキスト ボックス 56">
            <a:extLst>
              <a:ext uri="{FF2B5EF4-FFF2-40B4-BE49-F238E27FC236}">
                <a16:creationId xmlns:a16="http://schemas.microsoft.com/office/drawing/2014/main" id="{F86158CB-D2C2-4573-90D1-FC63D0094811}"/>
              </a:ext>
            </a:extLst>
          </p:cNvPr>
          <p:cNvSpPr txBox="1"/>
          <p:nvPr/>
        </p:nvSpPr>
        <p:spPr>
          <a:xfrm>
            <a:off x="6075094"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58" name="テキスト ボックス 57">
            <a:extLst>
              <a:ext uri="{FF2B5EF4-FFF2-40B4-BE49-F238E27FC236}">
                <a16:creationId xmlns:a16="http://schemas.microsoft.com/office/drawing/2014/main" id="{BADE42A3-5C29-4DFD-818D-202C1768B566}"/>
              </a:ext>
            </a:extLst>
          </p:cNvPr>
          <p:cNvSpPr txBox="1"/>
          <p:nvPr/>
        </p:nvSpPr>
        <p:spPr>
          <a:xfrm>
            <a:off x="6223723"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59" name="テキスト ボックス 58">
            <a:extLst>
              <a:ext uri="{FF2B5EF4-FFF2-40B4-BE49-F238E27FC236}">
                <a16:creationId xmlns:a16="http://schemas.microsoft.com/office/drawing/2014/main" id="{1123B948-6041-4ED2-AE9E-ECE488841953}"/>
              </a:ext>
            </a:extLst>
          </p:cNvPr>
          <p:cNvSpPr txBox="1"/>
          <p:nvPr/>
        </p:nvSpPr>
        <p:spPr>
          <a:xfrm>
            <a:off x="7165192" y="145583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60" name="テキスト ボックス 59">
            <a:extLst>
              <a:ext uri="{FF2B5EF4-FFF2-40B4-BE49-F238E27FC236}">
                <a16:creationId xmlns:a16="http://schemas.microsoft.com/office/drawing/2014/main" id="{8F342F69-691E-4CA2-BDF4-1EF5937FF0EE}"/>
              </a:ext>
            </a:extLst>
          </p:cNvPr>
          <p:cNvSpPr txBox="1"/>
          <p:nvPr/>
        </p:nvSpPr>
        <p:spPr>
          <a:xfrm>
            <a:off x="7440038" y="145583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pic>
        <p:nvPicPr>
          <p:cNvPr id="49" name="図 48" descr="おもちゃ が含まれている画像&#10;&#10;自動的に生成された説明">
            <a:extLst>
              <a:ext uri="{FF2B5EF4-FFF2-40B4-BE49-F238E27FC236}">
                <a16:creationId xmlns:a16="http://schemas.microsoft.com/office/drawing/2014/main" id="{D4D09A58-0D85-4F8F-A3B5-51CA07729F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1091" y="953375"/>
            <a:ext cx="798661" cy="1435815"/>
          </a:xfrm>
          <a:prstGeom prst="rect">
            <a:avLst/>
          </a:prstGeom>
        </p:spPr>
      </p:pic>
      <p:pic>
        <p:nvPicPr>
          <p:cNvPr id="71" name="図 70">
            <a:extLst>
              <a:ext uri="{FF2B5EF4-FFF2-40B4-BE49-F238E27FC236}">
                <a16:creationId xmlns:a16="http://schemas.microsoft.com/office/drawing/2014/main" id="{E03DB594-BD82-405F-B3D7-1DBF782B6CE3}"/>
              </a:ext>
            </a:extLst>
          </p:cNvPr>
          <p:cNvPicPr>
            <a:picLocks noChangeAspect="1"/>
          </p:cNvPicPr>
          <p:nvPr/>
        </p:nvPicPr>
        <p:blipFill>
          <a:blip r:embed="rId8"/>
          <a:stretch>
            <a:fillRect/>
          </a:stretch>
        </p:blipFill>
        <p:spPr>
          <a:xfrm>
            <a:off x="7630660" y="3056225"/>
            <a:ext cx="851051" cy="1526196"/>
          </a:xfrm>
          <a:prstGeom prst="rect">
            <a:avLst/>
          </a:prstGeom>
        </p:spPr>
      </p:pic>
      <p:cxnSp>
        <p:nvCxnSpPr>
          <p:cNvPr id="73" name="コネクタ: カギ線 72">
            <a:extLst>
              <a:ext uri="{FF2B5EF4-FFF2-40B4-BE49-F238E27FC236}">
                <a16:creationId xmlns:a16="http://schemas.microsoft.com/office/drawing/2014/main" id="{9C124BD9-A397-4A21-8C67-69474D156F2A}"/>
              </a:ext>
            </a:extLst>
          </p:cNvPr>
          <p:cNvCxnSpPr>
            <a:cxnSpLocks/>
            <a:endCxn id="21" idx="0"/>
          </p:cNvCxnSpPr>
          <p:nvPr/>
        </p:nvCxnSpPr>
        <p:spPr>
          <a:xfrm rot="5400000" flipH="1" flipV="1">
            <a:off x="5164278" y="-1949954"/>
            <a:ext cx="19048" cy="5803590"/>
          </a:xfrm>
          <a:prstGeom prst="bentConnector3">
            <a:avLst>
              <a:gd name="adj1" fmla="val 130012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218B70DB-EAE7-4CEF-8A8A-9E2B721F69E4}"/>
              </a:ext>
            </a:extLst>
          </p:cNvPr>
          <p:cNvSpPr txBox="1"/>
          <p:nvPr/>
        </p:nvSpPr>
        <p:spPr>
          <a:xfrm>
            <a:off x="2295064" y="763219"/>
            <a:ext cx="325793" cy="215444"/>
          </a:xfrm>
          <a:prstGeom prst="rect">
            <a:avLst/>
          </a:prstGeom>
          <a:noFill/>
        </p:spPr>
        <p:txBody>
          <a:bodyPr wrap="square" rtlCol="0">
            <a:spAutoFit/>
          </a:bodyPr>
          <a:lstStyle/>
          <a:p>
            <a:r>
              <a:rPr kumimoji="1" lang="en-US" altLang="ja-JP" sz="800">
                <a:latin typeface="+mn-ea"/>
              </a:rPr>
              <a:t>FO</a:t>
            </a:r>
            <a:endParaRPr kumimoji="1" lang="ja-JP" altLang="en-US" sz="900">
              <a:latin typeface="+mn-ea"/>
            </a:endParaRPr>
          </a:p>
        </p:txBody>
      </p:sp>
      <p:sp>
        <p:nvSpPr>
          <p:cNvPr id="75" name="テキスト ボックス 74">
            <a:extLst>
              <a:ext uri="{FF2B5EF4-FFF2-40B4-BE49-F238E27FC236}">
                <a16:creationId xmlns:a16="http://schemas.microsoft.com/office/drawing/2014/main" id="{6E10DE95-0008-49E7-9261-CBB0673AD879}"/>
              </a:ext>
            </a:extLst>
          </p:cNvPr>
          <p:cNvSpPr txBox="1"/>
          <p:nvPr/>
        </p:nvSpPr>
        <p:spPr>
          <a:xfrm>
            <a:off x="8082398" y="763219"/>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sp>
        <p:nvSpPr>
          <p:cNvPr id="76" name="テキスト ボックス 75">
            <a:extLst>
              <a:ext uri="{FF2B5EF4-FFF2-40B4-BE49-F238E27FC236}">
                <a16:creationId xmlns:a16="http://schemas.microsoft.com/office/drawing/2014/main" id="{D7E64EFB-23F3-4DC2-A67D-D255182BE3B3}"/>
              </a:ext>
            </a:extLst>
          </p:cNvPr>
          <p:cNvSpPr txBox="1"/>
          <p:nvPr/>
        </p:nvSpPr>
        <p:spPr>
          <a:xfrm>
            <a:off x="2536385" y="512542"/>
            <a:ext cx="1247688" cy="230832"/>
          </a:xfrm>
          <a:prstGeom prst="rect">
            <a:avLst/>
          </a:prstGeom>
          <a:noFill/>
        </p:spPr>
        <p:txBody>
          <a:bodyPr wrap="square" rtlCol="0">
            <a:spAutoFit/>
          </a:bodyPr>
          <a:lstStyle/>
          <a:p>
            <a:r>
              <a:rPr kumimoji="1" lang="ja-JP" altLang="en-US" sz="900">
                <a:latin typeface="+mn-ea"/>
              </a:rPr>
              <a:t>プレゼント無し</a:t>
            </a:r>
          </a:p>
        </p:txBody>
      </p:sp>
      <p:cxnSp>
        <p:nvCxnSpPr>
          <p:cNvPr id="80" name="直線矢印コネクタ 79">
            <a:extLst>
              <a:ext uri="{FF2B5EF4-FFF2-40B4-BE49-F238E27FC236}">
                <a16:creationId xmlns:a16="http://schemas.microsoft.com/office/drawing/2014/main" id="{E85A3B86-2210-4B10-8894-6B57B8F6B079}"/>
              </a:ext>
            </a:extLst>
          </p:cNvPr>
          <p:cNvCxnSpPr>
            <a:cxnSpLocks/>
            <a:endCxn id="71" idx="1"/>
          </p:cNvCxnSpPr>
          <p:nvPr/>
        </p:nvCxnSpPr>
        <p:spPr>
          <a:xfrm>
            <a:off x="7218778" y="3819323"/>
            <a:ext cx="41188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線矢印コネクタ 82">
            <a:extLst>
              <a:ext uri="{FF2B5EF4-FFF2-40B4-BE49-F238E27FC236}">
                <a16:creationId xmlns:a16="http://schemas.microsoft.com/office/drawing/2014/main" id="{8231FF17-CD9A-4FB5-BF2A-D1785739033A}"/>
              </a:ext>
            </a:extLst>
          </p:cNvPr>
          <p:cNvCxnSpPr>
            <a:cxnSpLocks/>
          </p:cNvCxnSpPr>
          <p:nvPr/>
        </p:nvCxnSpPr>
        <p:spPr>
          <a:xfrm>
            <a:off x="5985854" y="3819323"/>
            <a:ext cx="38133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1" name="テキスト ボックス 110">
            <a:extLst>
              <a:ext uri="{FF2B5EF4-FFF2-40B4-BE49-F238E27FC236}">
                <a16:creationId xmlns:a16="http://schemas.microsoft.com/office/drawing/2014/main" id="{F4AFB54F-C8B5-422E-9405-7FC982DF76C5}"/>
              </a:ext>
            </a:extLst>
          </p:cNvPr>
          <p:cNvSpPr txBox="1"/>
          <p:nvPr/>
        </p:nvSpPr>
        <p:spPr>
          <a:xfrm>
            <a:off x="1627183" y="2389911"/>
            <a:ext cx="1277914" cy="200055"/>
          </a:xfrm>
          <a:prstGeom prst="rect">
            <a:avLst/>
          </a:prstGeom>
          <a:noFill/>
        </p:spPr>
        <p:txBody>
          <a:bodyPr wrap="none" rtlCol="0">
            <a:spAutoFit/>
          </a:bodyPr>
          <a:lstStyle/>
          <a:p>
            <a:pPr algn="ctr"/>
            <a:r>
              <a:rPr kumimoji="1" lang="en-US" altLang="ja-JP" sz="700">
                <a:latin typeface="+mn-ea"/>
              </a:rPr>
              <a:t>fb100.</a:t>
            </a:r>
            <a:r>
              <a:rPr kumimoji="1" lang="ja-JP" altLang="en-US" sz="700">
                <a:latin typeface="+mn-ea"/>
              </a:rPr>
              <a:t>プレゼント選択画面</a:t>
            </a:r>
          </a:p>
        </p:txBody>
      </p:sp>
      <p:sp>
        <p:nvSpPr>
          <p:cNvPr id="112" name="テキスト ボックス 111">
            <a:extLst>
              <a:ext uri="{FF2B5EF4-FFF2-40B4-BE49-F238E27FC236}">
                <a16:creationId xmlns:a16="http://schemas.microsoft.com/office/drawing/2014/main" id="{93B78A43-0BEB-440F-A266-6466D7B9F3FC}"/>
              </a:ext>
            </a:extLst>
          </p:cNvPr>
          <p:cNvSpPr txBox="1"/>
          <p:nvPr/>
        </p:nvSpPr>
        <p:spPr>
          <a:xfrm>
            <a:off x="4194442" y="2400495"/>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fb110.</a:t>
            </a:r>
            <a:r>
              <a:rPr lang="ja-JP" altLang="en-US"/>
              <a:t>脱衣所画面①</a:t>
            </a:r>
          </a:p>
        </p:txBody>
      </p:sp>
      <p:sp>
        <p:nvSpPr>
          <p:cNvPr id="113" name="テキスト ボックス 112">
            <a:extLst>
              <a:ext uri="{FF2B5EF4-FFF2-40B4-BE49-F238E27FC236}">
                <a16:creationId xmlns:a16="http://schemas.microsoft.com/office/drawing/2014/main" id="{E0E75BC0-3C7D-462F-AE5E-57C31687DAF8}"/>
              </a:ext>
            </a:extLst>
          </p:cNvPr>
          <p:cNvSpPr txBox="1"/>
          <p:nvPr/>
        </p:nvSpPr>
        <p:spPr>
          <a:xfrm>
            <a:off x="5196976" y="2389911"/>
            <a:ext cx="1008609"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fb110.</a:t>
            </a:r>
            <a:r>
              <a:rPr lang="ja-JP" altLang="en-US"/>
              <a:t>脱衣所画面②</a:t>
            </a:r>
          </a:p>
        </p:txBody>
      </p:sp>
      <p:sp>
        <p:nvSpPr>
          <p:cNvPr id="114" name="テキスト ボックス 113">
            <a:extLst>
              <a:ext uri="{FF2B5EF4-FFF2-40B4-BE49-F238E27FC236}">
                <a16:creationId xmlns:a16="http://schemas.microsoft.com/office/drawing/2014/main" id="{CBA7CE2E-16B1-4ACE-8B1B-0B98B68653FF}"/>
              </a:ext>
            </a:extLst>
          </p:cNvPr>
          <p:cNvSpPr txBox="1"/>
          <p:nvPr/>
        </p:nvSpPr>
        <p:spPr>
          <a:xfrm>
            <a:off x="6157641" y="2434169"/>
            <a:ext cx="1419931" cy="200055"/>
          </a:xfrm>
          <a:prstGeom prst="rect">
            <a:avLst/>
          </a:prstGeom>
          <a:noFill/>
        </p:spPr>
        <p:txBody>
          <a:bodyPr wrap="square" rtlCol="0">
            <a:spAutoFit/>
          </a:bodyPr>
          <a:lstStyle/>
          <a:p>
            <a:pPr algn="ctr"/>
            <a:r>
              <a:rPr kumimoji="1" lang="en-US" altLang="ja-JP" sz="700">
                <a:latin typeface="+mn-ea"/>
              </a:rPr>
              <a:t>fb110.</a:t>
            </a:r>
            <a:r>
              <a:rPr kumimoji="1" lang="ja-JP" altLang="en-US" sz="700">
                <a:latin typeface="+mn-ea"/>
              </a:rPr>
              <a:t>脱衣所画面③</a:t>
            </a:r>
          </a:p>
        </p:txBody>
      </p:sp>
      <p:sp>
        <p:nvSpPr>
          <p:cNvPr id="116" name="テキスト ボックス 115">
            <a:extLst>
              <a:ext uri="{FF2B5EF4-FFF2-40B4-BE49-F238E27FC236}">
                <a16:creationId xmlns:a16="http://schemas.microsoft.com/office/drawing/2014/main" id="{25FE1D10-79A9-460B-BB90-F9BDAE1D6F4F}"/>
              </a:ext>
            </a:extLst>
          </p:cNvPr>
          <p:cNvSpPr txBox="1"/>
          <p:nvPr/>
        </p:nvSpPr>
        <p:spPr>
          <a:xfrm>
            <a:off x="5123451" y="4624358"/>
            <a:ext cx="886781" cy="200055"/>
          </a:xfrm>
          <a:prstGeom prst="rect">
            <a:avLst/>
          </a:prstGeom>
          <a:noFill/>
        </p:spPr>
        <p:txBody>
          <a:bodyPr wrap="none" rtlCol="0">
            <a:spAutoFit/>
          </a:bodyPr>
          <a:lstStyle>
            <a:defPPr>
              <a:defRPr lang="en-US"/>
            </a:defPPr>
            <a:lvl1pPr>
              <a:defRPr kumimoji="1" sz="700">
                <a:latin typeface="+mn-ea"/>
              </a:defRPr>
            </a:lvl1pPr>
          </a:lstStyle>
          <a:p>
            <a:r>
              <a:rPr lang="en-US" altLang="ja-JP"/>
              <a:t>fb140</a:t>
            </a:r>
            <a:r>
              <a:rPr lang="ja-JP" altLang="en-US"/>
              <a:t>抽選画面①</a:t>
            </a:r>
          </a:p>
        </p:txBody>
      </p:sp>
      <p:sp>
        <p:nvSpPr>
          <p:cNvPr id="117" name="テキスト ボックス 116">
            <a:extLst>
              <a:ext uri="{FF2B5EF4-FFF2-40B4-BE49-F238E27FC236}">
                <a16:creationId xmlns:a16="http://schemas.microsoft.com/office/drawing/2014/main" id="{88F2B0BA-26B1-4940-B209-7E9F0496B530}"/>
              </a:ext>
            </a:extLst>
          </p:cNvPr>
          <p:cNvSpPr txBox="1"/>
          <p:nvPr/>
        </p:nvSpPr>
        <p:spPr>
          <a:xfrm>
            <a:off x="6351934" y="4612303"/>
            <a:ext cx="914033" cy="200055"/>
          </a:xfrm>
          <a:prstGeom prst="rect">
            <a:avLst/>
          </a:prstGeom>
          <a:noFill/>
        </p:spPr>
        <p:txBody>
          <a:bodyPr wrap="none" rtlCol="0">
            <a:spAutoFit/>
          </a:bodyPr>
          <a:lstStyle>
            <a:defPPr>
              <a:defRPr lang="en-US"/>
            </a:defPPr>
            <a:lvl1pPr>
              <a:defRPr kumimoji="1" sz="700">
                <a:latin typeface="+mn-ea"/>
              </a:defRPr>
            </a:lvl1pPr>
          </a:lstStyle>
          <a:p>
            <a:r>
              <a:rPr lang="en-US" altLang="ja-JP"/>
              <a:t>fb14a.</a:t>
            </a:r>
            <a:r>
              <a:rPr lang="ja-JP" altLang="en-US"/>
              <a:t>抽選画面②</a:t>
            </a:r>
          </a:p>
        </p:txBody>
      </p:sp>
      <p:sp>
        <p:nvSpPr>
          <p:cNvPr id="118" name="テキスト ボックス 117">
            <a:extLst>
              <a:ext uri="{FF2B5EF4-FFF2-40B4-BE49-F238E27FC236}">
                <a16:creationId xmlns:a16="http://schemas.microsoft.com/office/drawing/2014/main" id="{B55E5107-D5BD-4795-8DAE-787AF2BA31A4}"/>
              </a:ext>
            </a:extLst>
          </p:cNvPr>
          <p:cNvSpPr txBox="1"/>
          <p:nvPr/>
        </p:nvSpPr>
        <p:spPr>
          <a:xfrm>
            <a:off x="2917241" y="2400495"/>
            <a:ext cx="1149674" cy="200055"/>
          </a:xfrm>
          <a:prstGeom prst="rect">
            <a:avLst/>
          </a:prstGeom>
          <a:noFill/>
        </p:spPr>
        <p:txBody>
          <a:bodyPr wrap="none" rtlCol="0">
            <a:spAutoFit/>
          </a:bodyPr>
          <a:lstStyle>
            <a:defPPr>
              <a:defRPr lang="en-US"/>
            </a:defPPr>
            <a:lvl1pPr algn="ctr">
              <a:defRPr kumimoji="1" sz="700">
                <a:latin typeface="+mn-ea"/>
              </a:defRPr>
            </a:lvl1pPr>
          </a:lstStyle>
          <a:p>
            <a:r>
              <a:rPr lang="en-US" altLang="ja-JP"/>
              <a:t>fb100a.</a:t>
            </a:r>
            <a:r>
              <a:rPr lang="ja-JP" altLang="en-US"/>
              <a:t>確認ダイアログ</a:t>
            </a:r>
          </a:p>
        </p:txBody>
      </p:sp>
      <p:sp>
        <p:nvSpPr>
          <p:cNvPr id="119" name="テキスト ボックス 118">
            <a:extLst>
              <a:ext uri="{FF2B5EF4-FFF2-40B4-BE49-F238E27FC236}">
                <a16:creationId xmlns:a16="http://schemas.microsoft.com/office/drawing/2014/main" id="{F94EB4B4-286E-4D30-9FFB-56E72BC79036}"/>
              </a:ext>
            </a:extLst>
          </p:cNvPr>
          <p:cNvSpPr txBox="1"/>
          <p:nvPr/>
        </p:nvSpPr>
        <p:spPr>
          <a:xfrm>
            <a:off x="7474134" y="4612497"/>
            <a:ext cx="1173719" cy="200055"/>
          </a:xfrm>
          <a:prstGeom prst="rect">
            <a:avLst/>
          </a:prstGeom>
          <a:noFill/>
        </p:spPr>
        <p:txBody>
          <a:bodyPr wrap="none" rtlCol="0">
            <a:spAutoFit/>
          </a:bodyPr>
          <a:lstStyle>
            <a:defPPr>
              <a:defRPr lang="en-US"/>
            </a:defPPr>
            <a:lvl1pPr>
              <a:defRPr kumimoji="1" sz="700">
                <a:latin typeface="+mn-ea"/>
              </a:defRPr>
            </a:lvl1pPr>
          </a:lstStyle>
          <a:p>
            <a:r>
              <a:rPr lang="en-US" altLang="ja-JP"/>
              <a:t>Fb140b.</a:t>
            </a:r>
            <a:r>
              <a:rPr lang="ja-JP" altLang="en-US"/>
              <a:t>確認ダイアログ</a:t>
            </a:r>
          </a:p>
        </p:txBody>
      </p:sp>
      <p:pic>
        <p:nvPicPr>
          <p:cNvPr id="123" name="図 122">
            <a:extLst>
              <a:ext uri="{FF2B5EF4-FFF2-40B4-BE49-F238E27FC236}">
                <a16:creationId xmlns:a16="http://schemas.microsoft.com/office/drawing/2014/main" id="{1A1CBE36-EA71-4A0F-8CFE-F807F1A9363F}"/>
              </a:ext>
            </a:extLst>
          </p:cNvPr>
          <p:cNvPicPr>
            <a:picLocks noChangeAspect="1"/>
          </p:cNvPicPr>
          <p:nvPr/>
        </p:nvPicPr>
        <p:blipFill>
          <a:blip r:embed="rId9"/>
          <a:stretch>
            <a:fillRect/>
          </a:stretch>
        </p:blipFill>
        <p:spPr>
          <a:xfrm>
            <a:off x="1826701" y="2782726"/>
            <a:ext cx="873216" cy="1568270"/>
          </a:xfrm>
          <a:prstGeom prst="rect">
            <a:avLst/>
          </a:prstGeom>
        </p:spPr>
      </p:pic>
      <p:cxnSp>
        <p:nvCxnSpPr>
          <p:cNvPr id="124" name="直線矢印コネクタ 123">
            <a:extLst>
              <a:ext uri="{FF2B5EF4-FFF2-40B4-BE49-F238E27FC236}">
                <a16:creationId xmlns:a16="http://schemas.microsoft.com/office/drawing/2014/main" id="{56EA43D3-6FFE-4D7A-9F9E-D105FFCE4C98}"/>
              </a:ext>
            </a:extLst>
          </p:cNvPr>
          <p:cNvCxnSpPr>
            <a:cxnSpLocks/>
            <a:endCxn id="123" idx="0"/>
          </p:cNvCxnSpPr>
          <p:nvPr/>
        </p:nvCxnSpPr>
        <p:spPr>
          <a:xfrm>
            <a:off x="2263309" y="2368281"/>
            <a:ext cx="0" cy="414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7" name="テキスト ボックス 126">
            <a:extLst>
              <a:ext uri="{FF2B5EF4-FFF2-40B4-BE49-F238E27FC236}">
                <a16:creationId xmlns:a16="http://schemas.microsoft.com/office/drawing/2014/main" id="{6EE55B0A-F8B5-43C4-A13B-8A0BEEE11DA6}"/>
              </a:ext>
            </a:extLst>
          </p:cNvPr>
          <p:cNvSpPr txBox="1"/>
          <p:nvPr/>
        </p:nvSpPr>
        <p:spPr>
          <a:xfrm>
            <a:off x="1641405" y="4350996"/>
            <a:ext cx="1350050" cy="307777"/>
          </a:xfrm>
          <a:prstGeom prst="rect">
            <a:avLst/>
          </a:prstGeom>
          <a:noFill/>
        </p:spPr>
        <p:txBody>
          <a:bodyPr wrap="none" rtlCol="0">
            <a:spAutoFit/>
          </a:bodyPr>
          <a:lstStyle>
            <a:defPPr>
              <a:defRPr lang="en-US"/>
            </a:defPPr>
            <a:lvl1pPr>
              <a:defRPr kumimoji="1" sz="700">
                <a:latin typeface="+mn-ea"/>
              </a:defRPr>
            </a:lvl1pPr>
          </a:lstStyle>
          <a:p>
            <a:r>
              <a:rPr lang="en-US" altLang="ja-JP"/>
              <a:t>Fb100b.</a:t>
            </a:r>
            <a:r>
              <a:rPr lang="ja-JP" altLang="en-US"/>
              <a:t>提供割合ダイアログ</a:t>
            </a:r>
            <a:endParaRPr lang="en-US" altLang="ja-JP"/>
          </a:p>
          <a:p>
            <a:r>
              <a:rPr lang="en-US" altLang="ja-JP">
                <a:solidFill>
                  <a:srgbClr val="FF0000"/>
                </a:solidFill>
              </a:rPr>
              <a:t>※</a:t>
            </a:r>
            <a:r>
              <a:rPr lang="en-US" altLang="ja-JP"/>
              <a:t>WebView</a:t>
            </a:r>
            <a:endParaRPr lang="ja-JP" altLang="en-US"/>
          </a:p>
        </p:txBody>
      </p:sp>
      <p:cxnSp>
        <p:nvCxnSpPr>
          <p:cNvPr id="72" name="コネクタ: カギ線 71">
            <a:extLst>
              <a:ext uri="{FF2B5EF4-FFF2-40B4-BE49-F238E27FC236}">
                <a16:creationId xmlns:a16="http://schemas.microsoft.com/office/drawing/2014/main" id="{6D4E3CE6-7E32-44E5-9728-1AF45E018D6F}"/>
              </a:ext>
            </a:extLst>
          </p:cNvPr>
          <p:cNvCxnSpPr>
            <a:cxnSpLocks/>
            <a:stCxn id="49" idx="2"/>
          </p:cNvCxnSpPr>
          <p:nvPr/>
        </p:nvCxnSpPr>
        <p:spPr>
          <a:xfrm rot="5400000">
            <a:off x="4678184" y="1647084"/>
            <a:ext cx="1430133" cy="2914344"/>
          </a:xfrm>
          <a:prstGeom prst="bentConnector4">
            <a:avLst>
              <a:gd name="adj1" fmla="val 23913"/>
              <a:gd name="adj2" fmla="val 10784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F3E6F8DD-BCCB-446E-9663-70C0F010314D}"/>
              </a:ext>
            </a:extLst>
          </p:cNvPr>
          <p:cNvSpPr txBox="1"/>
          <p:nvPr/>
        </p:nvSpPr>
        <p:spPr>
          <a:xfrm>
            <a:off x="6158697" y="2746816"/>
            <a:ext cx="859541" cy="230832"/>
          </a:xfrm>
          <a:prstGeom prst="rect">
            <a:avLst/>
          </a:prstGeom>
          <a:noFill/>
        </p:spPr>
        <p:txBody>
          <a:bodyPr wrap="square" rtlCol="0">
            <a:spAutoFit/>
          </a:bodyPr>
          <a:lstStyle/>
          <a:p>
            <a:r>
              <a:rPr kumimoji="1" lang="ja-JP" altLang="en-US" sz="900">
                <a:latin typeface="+mn-ea"/>
              </a:rPr>
              <a:t>好感度最大</a:t>
            </a:r>
          </a:p>
        </p:txBody>
      </p:sp>
      <p:cxnSp>
        <p:nvCxnSpPr>
          <p:cNvPr id="79" name="直線矢印コネクタ 78">
            <a:extLst>
              <a:ext uri="{FF2B5EF4-FFF2-40B4-BE49-F238E27FC236}">
                <a16:creationId xmlns:a16="http://schemas.microsoft.com/office/drawing/2014/main" id="{6D50152D-D186-4D6F-9A60-C386A34386ED}"/>
              </a:ext>
            </a:extLst>
          </p:cNvPr>
          <p:cNvCxnSpPr>
            <a:cxnSpLocks/>
            <a:stCxn id="49" idx="3"/>
            <a:endCxn id="21" idx="1"/>
          </p:cNvCxnSpPr>
          <p:nvPr/>
        </p:nvCxnSpPr>
        <p:spPr>
          <a:xfrm flipV="1">
            <a:off x="7249752" y="1664431"/>
            <a:ext cx="423173" cy="68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テキスト ボックス 81">
            <a:extLst>
              <a:ext uri="{FF2B5EF4-FFF2-40B4-BE49-F238E27FC236}">
                <a16:creationId xmlns:a16="http://schemas.microsoft.com/office/drawing/2014/main" id="{2EAC0B42-1215-4A44-83E5-D4713E0E203B}"/>
              </a:ext>
            </a:extLst>
          </p:cNvPr>
          <p:cNvSpPr txBox="1"/>
          <p:nvPr/>
        </p:nvSpPr>
        <p:spPr>
          <a:xfrm>
            <a:off x="3640809" y="3566861"/>
            <a:ext cx="325793" cy="215444"/>
          </a:xfrm>
          <a:prstGeom prst="rect">
            <a:avLst/>
          </a:prstGeom>
          <a:noFill/>
        </p:spPr>
        <p:txBody>
          <a:bodyPr wrap="square" rtlCol="0">
            <a:spAutoFit/>
          </a:bodyPr>
          <a:lstStyle/>
          <a:p>
            <a:r>
              <a:rPr kumimoji="1" lang="en-US" altLang="ja-JP" sz="800">
                <a:latin typeface="+mn-ea"/>
              </a:rPr>
              <a:t>FI</a:t>
            </a:r>
            <a:endParaRPr kumimoji="1" lang="ja-JP" altLang="en-US" sz="900">
              <a:latin typeface="+mn-ea"/>
            </a:endParaRPr>
          </a:p>
        </p:txBody>
      </p:sp>
      <p:cxnSp>
        <p:nvCxnSpPr>
          <p:cNvPr id="84" name="コネクタ: カギ線 83">
            <a:extLst>
              <a:ext uri="{FF2B5EF4-FFF2-40B4-BE49-F238E27FC236}">
                <a16:creationId xmlns:a16="http://schemas.microsoft.com/office/drawing/2014/main" id="{9FF55EFF-EF06-4CB2-8695-06015AC02D9D}"/>
              </a:ext>
            </a:extLst>
          </p:cNvPr>
          <p:cNvCxnSpPr>
            <a:cxnSpLocks/>
            <a:stCxn id="71" idx="3"/>
            <a:endCxn id="21" idx="2"/>
          </p:cNvCxnSpPr>
          <p:nvPr/>
        </p:nvCxnSpPr>
        <p:spPr>
          <a:xfrm flipH="1" flipV="1">
            <a:off x="8075597" y="2386544"/>
            <a:ext cx="406114" cy="1432779"/>
          </a:xfrm>
          <a:prstGeom prst="bentConnector4">
            <a:avLst>
              <a:gd name="adj1" fmla="val -56290"/>
              <a:gd name="adj2" fmla="val 7663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テキスト ボックス 114">
            <a:extLst>
              <a:ext uri="{FF2B5EF4-FFF2-40B4-BE49-F238E27FC236}">
                <a16:creationId xmlns:a16="http://schemas.microsoft.com/office/drawing/2014/main" id="{706EE93C-DB4C-41F6-BB5C-7083082A12B9}"/>
              </a:ext>
            </a:extLst>
          </p:cNvPr>
          <p:cNvSpPr txBox="1"/>
          <p:nvPr/>
        </p:nvSpPr>
        <p:spPr>
          <a:xfrm>
            <a:off x="7531285" y="2424012"/>
            <a:ext cx="1140056" cy="230832"/>
          </a:xfrm>
          <a:prstGeom prst="rect">
            <a:avLst/>
          </a:prstGeom>
          <a:noFill/>
        </p:spPr>
        <p:txBody>
          <a:bodyPr wrap="none" rtlCol="0">
            <a:spAutoFit/>
          </a:bodyPr>
          <a:lstStyle/>
          <a:p>
            <a:pPr algn="ctr"/>
            <a:r>
              <a:rPr kumimoji="1" lang="en-US" altLang="ja-JP" sz="900">
                <a:latin typeface="+mn-ea"/>
              </a:rPr>
              <a:t>fb120.</a:t>
            </a:r>
            <a:r>
              <a:rPr kumimoji="1" lang="ja-JP" altLang="en-US" sz="700">
                <a:latin typeface="+mn-ea"/>
              </a:rPr>
              <a:t>おさわり</a:t>
            </a:r>
            <a:r>
              <a:rPr kumimoji="1" lang="ja-JP" altLang="en-US" sz="900">
                <a:latin typeface="+mn-ea"/>
              </a:rPr>
              <a:t>画面</a:t>
            </a:r>
          </a:p>
        </p:txBody>
      </p:sp>
      <p:sp>
        <p:nvSpPr>
          <p:cNvPr id="34" name="テキスト ボックス 33">
            <a:extLst>
              <a:ext uri="{FF2B5EF4-FFF2-40B4-BE49-F238E27FC236}">
                <a16:creationId xmlns:a16="http://schemas.microsoft.com/office/drawing/2014/main" id="{12428945-FB2D-4B19-BEF3-341CE9F788C7}"/>
              </a:ext>
            </a:extLst>
          </p:cNvPr>
          <p:cNvSpPr txBox="1"/>
          <p:nvPr/>
        </p:nvSpPr>
        <p:spPr>
          <a:xfrm>
            <a:off x="8698924" y="1061592"/>
            <a:ext cx="415498" cy="1200329"/>
          </a:xfrm>
          <a:prstGeom prst="rect">
            <a:avLst/>
          </a:prstGeom>
          <a:noFill/>
          <a:ln>
            <a:solidFill>
              <a:schemeClr val="accent1"/>
            </a:solidFill>
          </a:ln>
        </p:spPr>
        <p:txBody>
          <a:bodyPr wrap="none" rtlCol="0">
            <a:spAutoFit/>
          </a:bodyPr>
          <a:lstStyle/>
          <a:p>
            <a:r>
              <a:rPr kumimoji="1" lang="ja-JP" altLang="en-US"/>
              <a:t>リ</a:t>
            </a:r>
            <a:endParaRPr kumimoji="1" lang="en-US" altLang="ja-JP"/>
          </a:p>
          <a:p>
            <a:r>
              <a:rPr kumimoji="1" lang="ja-JP" altLang="en-US"/>
              <a:t>ザ</a:t>
            </a:r>
            <a:endParaRPr kumimoji="1" lang="en-US" altLang="ja-JP"/>
          </a:p>
          <a:p>
            <a:r>
              <a:rPr kumimoji="1" lang="ja-JP" altLang="en-US"/>
              <a:t>ル</a:t>
            </a:r>
            <a:endParaRPr kumimoji="1" lang="en-US" altLang="ja-JP"/>
          </a:p>
          <a:p>
            <a:r>
              <a:rPr kumimoji="1" lang="ja-JP" altLang="en-US"/>
              <a:t>ト</a:t>
            </a:r>
          </a:p>
        </p:txBody>
      </p:sp>
      <p:cxnSp>
        <p:nvCxnSpPr>
          <p:cNvPr id="87" name="直線矢印コネクタ 86">
            <a:extLst>
              <a:ext uri="{FF2B5EF4-FFF2-40B4-BE49-F238E27FC236}">
                <a16:creationId xmlns:a16="http://schemas.microsoft.com/office/drawing/2014/main" id="{C1189D75-6B96-4461-B8C9-F411540487B9}"/>
              </a:ext>
            </a:extLst>
          </p:cNvPr>
          <p:cNvCxnSpPr>
            <a:cxnSpLocks/>
            <a:stCxn id="21" idx="3"/>
            <a:endCxn id="34" idx="1"/>
          </p:cNvCxnSpPr>
          <p:nvPr/>
        </p:nvCxnSpPr>
        <p:spPr>
          <a:xfrm flipV="1">
            <a:off x="8478269" y="1661757"/>
            <a:ext cx="220655" cy="26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線矢印コネクタ 76">
            <a:extLst>
              <a:ext uri="{FF2B5EF4-FFF2-40B4-BE49-F238E27FC236}">
                <a16:creationId xmlns:a16="http://schemas.microsoft.com/office/drawing/2014/main" id="{63135C4C-03FE-4A43-91C7-ACD48668E640}"/>
              </a:ext>
            </a:extLst>
          </p:cNvPr>
          <p:cNvCxnSpPr>
            <a:cxnSpLocks/>
          </p:cNvCxnSpPr>
          <p:nvPr/>
        </p:nvCxnSpPr>
        <p:spPr>
          <a:xfrm>
            <a:off x="4777653" y="3819323"/>
            <a:ext cx="35661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7A9551BF-CD62-4ABE-9005-CA318D74EDA8}"/>
              </a:ext>
            </a:extLst>
          </p:cNvPr>
          <p:cNvSpPr txBox="1"/>
          <p:nvPr/>
        </p:nvSpPr>
        <p:spPr>
          <a:xfrm>
            <a:off x="3867646" y="4586979"/>
            <a:ext cx="1029448" cy="200055"/>
          </a:xfrm>
          <a:prstGeom prst="rect">
            <a:avLst/>
          </a:prstGeom>
          <a:noFill/>
        </p:spPr>
        <p:txBody>
          <a:bodyPr wrap="none" rtlCol="0">
            <a:spAutoFit/>
          </a:bodyPr>
          <a:lstStyle/>
          <a:p>
            <a:pPr algn="ctr"/>
            <a:r>
              <a:rPr kumimoji="1" lang="en-US" altLang="ja-JP" sz="700">
                <a:latin typeface="+mn-ea"/>
              </a:rPr>
              <a:t>Fb130.</a:t>
            </a:r>
            <a:r>
              <a:rPr kumimoji="1" lang="ja-JP" altLang="en-US" sz="700">
                <a:latin typeface="+mn-ea"/>
              </a:rPr>
              <a:t>抽選開始演出</a:t>
            </a:r>
          </a:p>
        </p:txBody>
      </p:sp>
      <p:pic>
        <p:nvPicPr>
          <p:cNvPr id="61" name="図 60">
            <a:extLst>
              <a:ext uri="{FF2B5EF4-FFF2-40B4-BE49-F238E27FC236}">
                <a16:creationId xmlns:a16="http://schemas.microsoft.com/office/drawing/2014/main" id="{7B6D87FC-108F-4918-80F4-9C5EE7CA2558}"/>
              </a:ext>
            </a:extLst>
          </p:cNvPr>
          <p:cNvPicPr>
            <a:picLocks noChangeAspect="1"/>
          </p:cNvPicPr>
          <p:nvPr/>
        </p:nvPicPr>
        <p:blipFill>
          <a:blip r:embed="rId10"/>
          <a:stretch>
            <a:fillRect/>
          </a:stretch>
        </p:blipFill>
        <p:spPr>
          <a:xfrm>
            <a:off x="5141365" y="3055128"/>
            <a:ext cx="847052" cy="1517209"/>
          </a:xfrm>
          <a:prstGeom prst="rect">
            <a:avLst/>
          </a:prstGeom>
        </p:spPr>
      </p:pic>
      <p:pic>
        <p:nvPicPr>
          <p:cNvPr id="62" name="図 61">
            <a:extLst>
              <a:ext uri="{FF2B5EF4-FFF2-40B4-BE49-F238E27FC236}">
                <a16:creationId xmlns:a16="http://schemas.microsoft.com/office/drawing/2014/main" id="{7049F5A9-6E28-4454-9CA2-D9C4615511A5}"/>
              </a:ext>
            </a:extLst>
          </p:cNvPr>
          <p:cNvPicPr>
            <a:picLocks noChangeAspect="1"/>
          </p:cNvPicPr>
          <p:nvPr/>
        </p:nvPicPr>
        <p:blipFill>
          <a:blip r:embed="rId11"/>
          <a:stretch>
            <a:fillRect/>
          </a:stretch>
        </p:blipFill>
        <p:spPr>
          <a:xfrm>
            <a:off x="6358115" y="3088409"/>
            <a:ext cx="859399" cy="1517209"/>
          </a:xfrm>
          <a:prstGeom prst="rect">
            <a:avLst/>
          </a:prstGeom>
        </p:spPr>
      </p:pic>
      <p:pic>
        <p:nvPicPr>
          <p:cNvPr id="63" name="図 62">
            <a:extLst>
              <a:ext uri="{FF2B5EF4-FFF2-40B4-BE49-F238E27FC236}">
                <a16:creationId xmlns:a16="http://schemas.microsoft.com/office/drawing/2014/main" id="{2B7DE7F9-3161-42FB-B8DF-7794A9320296}"/>
              </a:ext>
            </a:extLst>
          </p:cNvPr>
          <p:cNvPicPr>
            <a:picLocks noChangeAspect="1"/>
          </p:cNvPicPr>
          <p:nvPr/>
        </p:nvPicPr>
        <p:blipFill>
          <a:blip r:embed="rId12"/>
          <a:stretch>
            <a:fillRect/>
          </a:stretch>
        </p:blipFill>
        <p:spPr>
          <a:xfrm>
            <a:off x="7639739" y="3055140"/>
            <a:ext cx="843236" cy="1516911"/>
          </a:xfrm>
          <a:prstGeom prst="rect">
            <a:avLst/>
          </a:prstGeom>
        </p:spPr>
      </p:pic>
      <p:grpSp>
        <p:nvGrpSpPr>
          <p:cNvPr id="70" name="グループ化 69">
            <a:extLst>
              <a:ext uri="{FF2B5EF4-FFF2-40B4-BE49-F238E27FC236}">
                <a16:creationId xmlns:a16="http://schemas.microsoft.com/office/drawing/2014/main" id="{44949E97-7D69-4343-9614-3BB366E35831}"/>
              </a:ext>
            </a:extLst>
          </p:cNvPr>
          <p:cNvGrpSpPr/>
          <p:nvPr/>
        </p:nvGrpSpPr>
        <p:grpSpPr>
          <a:xfrm>
            <a:off x="3954314" y="3088409"/>
            <a:ext cx="845493" cy="1430131"/>
            <a:chOff x="3082965" y="2228906"/>
            <a:chExt cx="2274641" cy="3847503"/>
          </a:xfrm>
        </p:grpSpPr>
        <p:grpSp>
          <p:nvGrpSpPr>
            <p:cNvPr id="86" name="グループ化 85">
              <a:extLst>
                <a:ext uri="{FF2B5EF4-FFF2-40B4-BE49-F238E27FC236}">
                  <a16:creationId xmlns:a16="http://schemas.microsoft.com/office/drawing/2014/main" id="{32904E0D-8CAF-4BB2-B14D-17A0B7C2D81D}"/>
                </a:ext>
              </a:extLst>
            </p:cNvPr>
            <p:cNvGrpSpPr/>
            <p:nvPr/>
          </p:nvGrpSpPr>
          <p:grpSpPr>
            <a:xfrm>
              <a:off x="3086099" y="2228906"/>
              <a:ext cx="2143127" cy="3847503"/>
              <a:chOff x="2909835" y="1311705"/>
              <a:chExt cx="1274237" cy="2287606"/>
            </a:xfrm>
          </p:grpSpPr>
          <p:pic>
            <p:nvPicPr>
              <p:cNvPr id="89" name="図 88">
                <a:extLst>
                  <a:ext uri="{FF2B5EF4-FFF2-40B4-BE49-F238E27FC236}">
                    <a16:creationId xmlns:a16="http://schemas.microsoft.com/office/drawing/2014/main" id="{771B0490-A647-49B6-A265-AA343DC318BA}"/>
                  </a:ext>
                </a:extLst>
              </p:cNvPr>
              <p:cNvPicPr>
                <a:picLocks noChangeAspect="1"/>
              </p:cNvPicPr>
              <p:nvPr/>
            </p:nvPicPr>
            <p:blipFill>
              <a:blip r:embed="rId13"/>
              <a:stretch>
                <a:fillRect/>
              </a:stretch>
            </p:blipFill>
            <p:spPr>
              <a:xfrm>
                <a:off x="2909835" y="1311705"/>
                <a:ext cx="1274237" cy="2287606"/>
              </a:xfrm>
              <a:prstGeom prst="rect">
                <a:avLst/>
              </a:prstGeom>
            </p:spPr>
          </p:pic>
          <p:sp>
            <p:nvSpPr>
              <p:cNvPr id="90" name="四角形: 角を丸くする 89">
                <a:extLst>
                  <a:ext uri="{FF2B5EF4-FFF2-40B4-BE49-F238E27FC236}">
                    <a16:creationId xmlns:a16="http://schemas.microsoft.com/office/drawing/2014/main" id="{9339C8FE-BE57-4106-80DF-954CCF9F8F8B}"/>
                  </a:ext>
                </a:extLst>
              </p:cNvPr>
              <p:cNvSpPr/>
              <p:nvPr/>
            </p:nvSpPr>
            <p:spPr>
              <a:xfrm>
                <a:off x="2982680" y="1539627"/>
                <a:ext cx="1101116" cy="87078"/>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000"/>
              </a:p>
            </p:txBody>
          </p:sp>
          <p:sp>
            <p:nvSpPr>
              <p:cNvPr id="91" name="テキスト ボックス 90">
                <a:extLst>
                  <a:ext uri="{FF2B5EF4-FFF2-40B4-BE49-F238E27FC236}">
                    <a16:creationId xmlns:a16="http://schemas.microsoft.com/office/drawing/2014/main" id="{94D9575F-DB54-4062-8163-67B1F0D92075}"/>
                  </a:ext>
                </a:extLst>
              </p:cNvPr>
              <p:cNvSpPr txBox="1"/>
              <p:nvPr/>
            </p:nvSpPr>
            <p:spPr>
              <a:xfrm>
                <a:off x="3069239" y="1339587"/>
                <a:ext cx="1033857" cy="295388"/>
              </a:xfrm>
              <a:prstGeom prst="rect">
                <a:avLst/>
              </a:prstGeom>
              <a:noFill/>
            </p:spPr>
            <p:txBody>
              <a:bodyPr wrap="none" rtlCol="0">
                <a:spAutoFit/>
              </a:bodyPr>
              <a:lstStyle/>
              <a:p>
                <a:r>
                  <a:rPr kumimoji="1" lang="ja-JP" altLang="en-US" sz="600" b="1">
                    <a:gradFill flip="none" rotWithShape="1">
                      <a:gsLst>
                        <a:gs pos="0">
                          <a:srgbClr val="FFCCCC"/>
                        </a:gs>
                        <a:gs pos="100000">
                          <a:srgbClr val="FF6699"/>
                        </a:gs>
                      </a:gsLst>
                      <a:lin ang="5400000" scaled="1"/>
                      <a:tileRect/>
                    </a:gradFill>
                  </a:rPr>
                  <a:t>好感度最大！</a:t>
                </a:r>
              </a:p>
            </p:txBody>
          </p:sp>
        </p:grpSp>
        <p:sp>
          <p:nvSpPr>
            <p:cNvPr id="88" name="テキスト ボックス 87">
              <a:extLst>
                <a:ext uri="{FF2B5EF4-FFF2-40B4-BE49-F238E27FC236}">
                  <a16:creationId xmlns:a16="http://schemas.microsoft.com/office/drawing/2014/main" id="{968F04F6-2976-4FE0-9E9E-714BE747D23E}"/>
                </a:ext>
              </a:extLst>
            </p:cNvPr>
            <p:cNvSpPr txBox="1"/>
            <p:nvPr/>
          </p:nvSpPr>
          <p:spPr>
            <a:xfrm>
              <a:off x="3082965" y="4158521"/>
              <a:ext cx="2274641" cy="455408"/>
            </a:xfrm>
            <a:prstGeom prst="rect">
              <a:avLst/>
            </a:prstGeom>
            <a:noFill/>
          </p:spPr>
          <p:txBody>
            <a:bodyPr wrap="square" rtlCol="0">
              <a:spAutoFit/>
            </a:bodyPr>
            <a:lstStyle/>
            <a:p>
              <a:r>
                <a:rPr kumimoji="1" lang="ja-JP" altLang="en-US" sz="5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3126562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表 3">
            <a:extLst>
              <a:ext uri="{FF2B5EF4-FFF2-40B4-BE49-F238E27FC236}">
                <a16:creationId xmlns:a16="http://schemas.microsoft.com/office/drawing/2014/main" id="{C5452C3E-E134-45A8-AB6D-0BFA76BD5CEA}"/>
              </a:ext>
            </a:extLst>
          </p:cNvPr>
          <p:cNvGraphicFramePr>
            <a:graphicFrameLocks noGrp="1"/>
          </p:cNvGraphicFramePr>
          <p:nvPr>
            <p:extLst>
              <p:ext uri="{D42A27DB-BD31-4B8C-83A1-F6EECF244321}">
                <p14:modId xmlns:p14="http://schemas.microsoft.com/office/powerpoint/2010/main" val="3029496171"/>
              </p:ext>
            </p:extLst>
          </p:nvPr>
        </p:nvGraphicFramePr>
        <p:xfrm>
          <a:off x="731474" y="3752118"/>
          <a:ext cx="3564375" cy="1135587"/>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498829674"/>
                    </a:ext>
                  </a:extLst>
                </a:gridCol>
                <a:gridCol w="1188125">
                  <a:extLst>
                    <a:ext uri="{9D8B030D-6E8A-4147-A177-3AD203B41FA5}">
                      <a16:colId xmlns:a16="http://schemas.microsoft.com/office/drawing/2014/main" val="1893008818"/>
                    </a:ext>
                  </a:extLst>
                </a:gridCol>
                <a:gridCol w="1188125">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香水</a:t>
                      </a:r>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ハイヒール</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r>
                        <a:rPr kumimoji="1" lang="ja-JP" altLang="en-US" sz="1050"/>
                        <a:t>バッグ</a:t>
                      </a:r>
                    </a:p>
                  </a:txBody>
                  <a:tcPr/>
                </a:tc>
                <a:tc>
                  <a:txBody>
                    <a:bodyPr/>
                    <a:lstStyle/>
                    <a:p>
                      <a:pPr algn="l"/>
                      <a:r>
                        <a:rPr kumimoji="1" lang="ja-JP" altLang="en-US" sz="1050"/>
                        <a:t>ショップ</a:t>
                      </a:r>
                    </a:p>
                  </a:txBody>
                  <a:tcPr/>
                </a:tc>
                <a:tc>
                  <a:txBody>
                    <a:bodyPr/>
                    <a:lstStyle/>
                    <a:p>
                      <a:pPr algn="l"/>
                      <a:r>
                        <a:rPr kumimoji="1" lang="en-US" altLang="ja-JP" sz="1050"/>
                        <a:t>50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821304"/>
            <a:ext cx="6651746" cy="707886"/>
          </a:xfrm>
          <a:prstGeom prst="rect">
            <a:avLst/>
          </a:prstGeom>
          <a:noFill/>
        </p:spPr>
        <p:txBody>
          <a:bodyPr wrap="square" rtlCol="0">
            <a:spAutoFit/>
          </a:bodyPr>
          <a:lstStyle/>
          <a:p>
            <a:r>
              <a:rPr kumimoji="1" lang="ja-JP" altLang="en-US" sz="1000"/>
              <a:t>プレゼントは大きく分けてジュエリー、スイーツ、ファッション、アクセサリーの</a:t>
            </a:r>
            <a:r>
              <a:rPr kumimoji="1" lang="en-US" altLang="ja-JP" sz="1000"/>
              <a:t>4</a:t>
            </a:r>
            <a:r>
              <a:rPr kumimoji="1" lang="ja-JP" altLang="en-US" sz="1000"/>
              <a:t>つのジャンルに分類される。</a:t>
            </a:r>
            <a:endParaRPr kumimoji="1" lang="en-US" altLang="ja-JP" sz="1000"/>
          </a:p>
          <a:p>
            <a:r>
              <a:rPr kumimoji="1" lang="ja-JP" altLang="en-US" sz="1000"/>
              <a:t>ジャンルごとに</a:t>
            </a:r>
            <a:r>
              <a:rPr kumimoji="1" lang="en-US" altLang="ja-JP" sz="1000"/>
              <a:t>3</a:t>
            </a:r>
            <a:r>
              <a:rPr kumimoji="1" lang="ja-JP" altLang="en-US" sz="1000"/>
              <a:t>のアイテムを用意し、それぞれに一番風呂ポイントの上昇値を設定する。</a:t>
            </a:r>
            <a:endParaRPr kumimoji="1" lang="en-US" altLang="ja-JP" sz="1000"/>
          </a:p>
          <a:p>
            <a:r>
              <a:rPr kumimoji="1" lang="ja-JP" altLang="en-US" sz="1000"/>
              <a:t>アイテムはショップで購入するか、お散歩での獲得アイテムとして入手する。</a:t>
            </a:r>
          </a:p>
          <a:p>
            <a:r>
              <a:rPr kumimoji="1" lang="ja-JP" altLang="en-US" sz="1000"/>
              <a:t>購入アイテムの方がお散歩で入手するアイテムより上昇値が高い。</a:t>
            </a:r>
            <a:endParaRPr kumimoji="1" lang="en-US" altLang="ja-JP" sz="1000"/>
          </a:p>
        </p:txBody>
      </p:sp>
      <p:sp>
        <p:nvSpPr>
          <p:cNvPr id="52" name="テキスト ボックス 51">
            <a:extLst>
              <a:ext uri="{FF2B5EF4-FFF2-40B4-BE49-F238E27FC236}">
                <a16:creationId xmlns:a16="http://schemas.microsoft.com/office/drawing/2014/main" id="{D63A537E-CF74-4169-8FEE-F9E11CBA3B4F}"/>
              </a:ext>
            </a:extLst>
          </p:cNvPr>
          <p:cNvSpPr txBox="1"/>
          <p:nvPr/>
        </p:nvSpPr>
        <p:spPr>
          <a:xfrm>
            <a:off x="415419" y="538799"/>
            <a:ext cx="1723549" cy="276999"/>
          </a:xfrm>
          <a:prstGeom prst="rect">
            <a:avLst/>
          </a:prstGeom>
          <a:noFill/>
        </p:spPr>
        <p:txBody>
          <a:bodyPr wrap="none" rtlCol="0">
            <a:spAutoFit/>
          </a:bodyPr>
          <a:lstStyle/>
          <a:p>
            <a:r>
              <a:rPr kumimoji="1" lang="ja-JP" altLang="en-US" sz="1200" b="1"/>
              <a:t>●プレゼントについて</a:t>
            </a:r>
          </a:p>
        </p:txBody>
      </p:sp>
      <p:sp>
        <p:nvSpPr>
          <p:cNvPr id="53" name="テキスト ボックス 52">
            <a:extLst>
              <a:ext uri="{FF2B5EF4-FFF2-40B4-BE49-F238E27FC236}">
                <a16:creationId xmlns:a16="http://schemas.microsoft.com/office/drawing/2014/main" id="{8FDB9077-B356-4D18-BC5A-62F132B9CC6E}"/>
              </a:ext>
            </a:extLst>
          </p:cNvPr>
          <p:cNvSpPr txBox="1"/>
          <p:nvPr/>
        </p:nvSpPr>
        <p:spPr>
          <a:xfrm>
            <a:off x="456983" y="1674656"/>
            <a:ext cx="5237235" cy="430887"/>
          </a:xfrm>
          <a:prstGeom prst="rect">
            <a:avLst/>
          </a:prstGeom>
          <a:noFill/>
        </p:spPr>
        <p:txBody>
          <a:bodyPr wrap="square" rtlCol="0">
            <a:spAutoFit/>
          </a:bodyPr>
          <a:lstStyle/>
          <a:p>
            <a:r>
              <a:rPr kumimoji="1" lang="ja-JP" altLang="en-US" sz="1100" b="1"/>
              <a:t>・各ジャンルのアイテム一覧　</a:t>
            </a:r>
            <a:endParaRPr kumimoji="1" lang="en-US" altLang="ja-JP" sz="1100" b="1"/>
          </a:p>
          <a:p>
            <a:r>
              <a:rPr kumimoji="1" lang="ja-JP" altLang="en-US" sz="1100"/>
              <a:t>　</a:t>
            </a:r>
            <a:r>
              <a:rPr kumimoji="1" lang="en-US" altLang="ja-JP" sz="1100">
                <a:solidFill>
                  <a:srgbClr val="FF0000"/>
                </a:solidFill>
              </a:rPr>
              <a:t>※</a:t>
            </a:r>
            <a:r>
              <a:rPr kumimoji="1" lang="ja-JP" altLang="en-US" sz="1100"/>
              <a:t>上昇値は要調整　各ジャンルでのアイテム数が増える可能性あり</a:t>
            </a:r>
            <a:endParaRPr kumimoji="1" lang="en-US" altLang="ja-JP" sz="1100"/>
          </a:p>
        </p:txBody>
      </p:sp>
      <p:graphicFrame>
        <p:nvGraphicFramePr>
          <p:cNvPr id="3" name="表 3">
            <a:extLst>
              <a:ext uri="{FF2B5EF4-FFF2-40B4-BE49-F238E27FC236}">
                <a16:creationId xmlns:a16="http://schemas.microsoft.com/office/drawing/2014/main" id="{4F42FD36-7E2B-4D53-9B1E-D75D3C370004}"/>
              </a:ext>
            </a:extLst>
          </p:cNvPr>
          <p:cNvGraphicFramePr>
            <a:graphicFrameLocks noGrp="1"/>
          </p:cNvGraphicFramePr>
          <p:nvPr>
            <p:extLst>
              <p:ext uri="{D42A27DB-BD31-4B8C-83A1-F6EECF244321}">
                <p14:modId xmlns:p14="http://schemas.microsoft.com/office/powerpoint/2010/main" val="1057080925"/>
              </p:ext>
            </p:extLst>
          </p:nvPr>
        </p:nvGraphicFramePr>
        <p:xfrm>
          <a:off x="731475" y="2298953"/>
          <a:ext cx="3564375" cy="1176479"/>
        </p:xfrm>
        <a:graphic>
          <a:graphicData uri="http://schemas.openxmlformats.org/drawingml/2006/table">
            <a:tbl>
              <a:tblPr firstRow="1" bandRow="1">
                <a:tableStyleId>{5C22544A-7EE6-4342-B048-85BDC9FD1C3A}</a:tableStyleId>
              </a:tblPr>
              <a:tblGrid>
                <a:gridCol w="1188125">
                  <a:extLst>
                    <a:ext uri="{9D8B030D-6E8A-4147-A177-3AD203B41FA5}">
                      <a16:colId xmlns:a16="http://schemas.microsoft.com/office/drawing/2014/main" val="1677463546"/>
                    </a:ext>
                  </a:extLst>
                </a:gridCol>
                <a:gridCol w="1188125">
                  <a:extLst>
                    <a:ext uri="{9D8B030D-6E8A-4147-A177-3AD203B41FA5}">
                      <a16:colId xmlns:a16="http://schemas.microsoft.com/office/drawing/2014/main" val="3486855493"/>
                    </a:ext>
                  </a:extLst>
                </a:gridCol>
                <a:gridCol w="1188125">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マニキュア</a:t>
                      </a:r>
                      <a:endParaRPr kumimoji="1" lang="en-US" altLang="ja-JP" sz="1050"/>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ハンドクリーム</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r>
                        <a:rPr kumimoji="1" lang="ja-JP" altLang="en-US" sz="1050"/>
                        <a:t>リップ</a:t>
                      </a:r>
                    </a:p>
                  </a:txBody>
                  <a:tcPr/>
                </a:tc>
                <a:tc>
                  <a:txBody>
                    <a:bodyPr/>
                    <a:lstStyle/>
                    <a:p>
                      <a:pPr algn="l"/>
                      <a:r>
                        <a:rPr kumimoji="1" lang="ja-JP" altLang="en-US" sz="1050"/>
                        <a:t>ショップ</a:t>
                      </a:r>
                    </a:p>
                  </a:txBody>
                  <a:tcPr/>
                </a:tc>
                <a:tc>
                  <a:txBody>
                    <a:bodyPr/>
                    <a:lstStyle/>
                    <a:p>
                      <a:pPr algn="l"/>
                      <a:r>
                        <a:rPr kumimoji="1" lang="en-US" altLang="ja-JP" sz="1050"/>
                        <a:t>40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54" name="テキスト ボックス 53">
            <a:extLst>
              <a:ext uri="{FF2B5EF4-FFF2-40B4-BE49-F238E27FC236}">
                <a16:creationId xmlns:a16="http://schemas.microsoft.com/office/drawing/2014/main" id="{31C92803-2912-4513-9967-BE8C24E1D4F6}"/>
              </a:ext>
            </a:extLst>
          </p:cNvPr>
          <p:cNvSpPr txBox="1"/>
          <p:nvPr/>
        </p:nvSpPr>
        <p:spPr>
          <a:xfrm>
            <a:off x="748102" y="2113125"/>
            <a:ext cx="943239" cy="246221"/>
          </a:xfrm>
          <a:prstGeom prst="rect">
            <a:avLst/>
          </a:prstGeom>
          <a:noFill/>
        </p:spPr>
        <p:txBody>
          <a:bodyPr wrap="square" rtlCol="0">
            <a:spAutoFit/>
          </a:bodyPr>
          <a:lstStyle/>
          <a:p>
            <a:r>
              <a:rPr kumimoji="1" lang="ja-JP" altLang="en-US" sz="1000" b="1"/>
              <a:t>コスメ</a:t>
            </a:r>
            <a:endParaRPr kumimoji="1" lang="en-US" altLang="ja-JP" sz="1000" b="1"/>
          </a:p>
        </p:txBody>
      </p:sp>
      <p:sp>
        <p:nvSpPr>
          <p:cNvPr id="59" name="テキスト ボックス 58">
            <a:extLst>
              <a:ext uri="{FF2B5EF4-FFF2-40B4-BE49-F238E27FC236}">
                <a16:creationId xmlns:a16="http://schemas.microsoft.com/office/drawing/2014/main" id="{31699C07-AB0D-4C4C-82DD-C27EC21CC959}"/>
              </a:ext>
            </a:extLst>
          </p:cNvPr>
          <p:cNvSpPr txBox="1"/>
          <p:nvPr/>
        </p:nvSpPr>
        <p:spPr>
          <a:xfrm>
            <a:off x="4962873" y="2101835"/>
            <a:ext cx="943239" cy="246221"/>
          </a:xfrm>
          <a:prstGeom prst="rect">
            <a:avLst/>
          </a:prstGeom>
          <a:noFill/>
        </p:spPr>
        <p:txBody>
          <a:bodyPr wrap="square" rtlCol="0">
            <a:spAutoFit/>
          </a:bodyPr>
          <a:lstStyle/>
          <a:p>
            <a:r>
              <a:rPr kumimoji="1" lang="ja-JP" altLang="en-US" sz="1000" b="1"/>
              <a:t>スイーツ</a:t>
            </a:r>
            <a:endParaRPr kumimoji="1" lang="en-US" altLang="ja-JP" sz="1000" b="1"/>
          </a:p>
        </p:txBody>
      </p:sp>
      <p:sp>
        <p:nvSpPr>
          <p:cNvPr id="60" name="テキスト ボックス 59">
            <a:extLst>
              <a:ext uri="{FF2B5EF4-FFF2-40B4-BE49-F238E27FC236}">
                <a16:creationId xmlns:a16="http://schemas.microsoft.com/office/drawing/2014/main" id="{9D861B01-FC9B-4320-848D-48445DB6C9CE}"/>
              </a:ext>
            </a:extLst>
          </p:cNvPr>
          <p:cNvSpPr txBox="1"/>
          <p:nvPr/>
        </p:nvSpPr>
        <p:spPr>
          <a:xfrm>
            <a:off x="748101" y="3558318"/>
            <a:ext cx="1096893" cy="246221"/>
          </a:xfrm>
          <a:prstGeom prst="rect">
            <a:avLst/>
          </a:prstGeom>
          <a:noFill/>
        </p:spPr>
        <p:txBody>
          <a:bodyPr wrap="square" rtlCol="0">
            <a:spAutoFit/>
          </a:bodyPr>
          <a:lstStyle/>
          <a:p>
            <a:r>
              <a:rPr kumimoji="1" lang="ja-JP" altLang="en-US" sz="1000" b="1"/>
              <a:t>ファッション</a:t>
            </a:r>
            <a:endParaRPr kumimoji="1" lang="en-US" altLang="ja-JP" sz="1000" b="1"/>
          </a:p>
        </p:txBody>
      </p:sp>
      <p:sp>
        <p:nvSpPr>
          <p:cNvPr id="61" name="テキスト ボックス 60">
            <a:extLst>
              <a:ext uri="{FF2B5EF4-FFF2-40B4-BE49-F238E27FC236}">
                <a16:creationId xmlns:a16="http://schemas.microsoft.com/office/drawing/2014/main" id="{48B9BF21-A5CC-4110-9B14-56C1DFB5102A}"/>
              </a:ext>
            </a:extLst>
          </p:cNvPr>
          <p:cNvSpPr txBox="1"/>
          <p:nvPr/>
        </p:nvSpPr>
        <p:spPr>
          <a:xfrm>
            <a:off x="4959843" y="3526382"/>
            <a:ext cx="1163653" cy="246221"/>
          </a:xfrm>
          <a:prstGeom prst="rect">
            <a:avLst/>
          </a:prstGeom>
          <a:noFill/>
        </p:spPr>
        <p:txBody>
          <a:bodyPr wrap="square" rtlCol="0">
            <a:spAutoFit/>
          </a:bodyPr>
          <a:lstStyle/>
          <a:p>
            <a:r>
              <a:rPr kumimoji="1" lang="ja-JP" altLang="en-US" sz="1000" b="1"/>
              <a:t>アクセサリー</a:t>
            </a:r>
            <a:endParaRPr kumimoji="1" lang="en-US" altLang="ja-JP" sz="1000" b="1"/>
          </a:p>
        </p:txBody>
      </p:sp>
      <p:graphicFrame>
        <p:nvGraphicFramePr>
          <p:cNvPr id="63" name="表 3">
            <a:extLst>
              <a:ext uri="{FF2B5EF4-FFF2-40B4-BE49-F238E27FC236}">
                <a16:creationId xmlns:a16="http://schemas.microsoft.com/office/drawing/2014/main" id="{BD4D4747-D51A-4977-9077-8FDEB246267C}"/>
              </a:ext>
            </a:extLst>
          </p:cNvPr>
          <p:cNvGraphicFramePr>
            <a:graphicFrameLocks noGrp="1"/>
          </p:cNvGraphicFramePr>
          <p:nvPr>
            <p:extLst>
              <p:ext uri="{D42A27DB-BD31-4B8C-83A1-F6EECF244321}">
                <p14:modId xmlns:p14="http://schemas.microsoft.com/office/powerpoint/2010/main" val="3815502437"/>
              </p:ext>
            </p:extLst>
          </p:nvPr>
        </p:nvGraphicFramePr>
        <p:xfrm>
          <a:off x="4951529" y="2298166"/>
          <a:ext cx="3599454" cy="1176479"/>
        </p:xfrm>
        <a:graphic>
          <a:graphicData uri="http://schemas.openxmlformats.org/drawingml/2006/table">
            <a:tbl>
              <a:tblPr firstRow="1" bandRow="1">
                <a:tableStyleId>{5C22544A-7EE6-4342-B048-85BDC9FD1C3A}</a:tableStyleId>
              </a:tblPr>
              <a:tblGrid>
                <a:gridCol w="1199818">
                  <a:extLst>
                    <a:ext uri="{9D8B030D-6E8A-4147-A177-3AD203B41FA5}">
                      <a16:colId xmlns:a16="http://schemas.microsoft.com/office/drawing/2014/main" val="1498829674"/>
                    </a:ext>
                  </a:extLst>
                </a:gridCol>
                <a:gridCol w="1199818">
                  <a:extLst>
                    <a:ext uri="{9D8B030D-6E8A-4147-A177-3AD203B41FA5}">
                      <a16:colId xmlns:a16="http://schemas.microsoft.com/office/drawing/2014/main" val="2549951061"/>
                    </a:ext>
                  </a:extLst>
                </a:gridCol>
                <a:gridCol w="1199818">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キャンディー</a:t>
                      </a:r>
                    </a:p>
                  </a:txBody>
                  <a:tcPr/>
                </a:tc>
                <a:tc>
                  <a:txBody>
                    <a:bodyPr/>
                    <a:lstStyle/>
                    <a:p>
                      <a:pPr algn="l"/>
                      <a:r>
                        <a:rPr kumimoji="1" lang="ja-JP" altLang="en-US" sz="1050"/>
                        <a:t>お散歩</a:t>
                      </a:r>
                    </a:p>
                  </a:txBody>
                  <a:tcPr/>
                </a:tc>
                <a:tc>
                  <a:txBody>
                    <a:bodyPr/>
                    <a:lstStyle/>
                    <a:p>
                      <a:pPr algn="l"/>
                      <a:r>
                        <a:rPr kumimoji="1" lang="en-US" altLang="ja-JP" sz="1050"/>
                        <a:t>15</a:t>
                      </a:r>
                      <a:endParaRPr kumimoji="1" lang="ja-JP" altLang="en-US" sz="1050"/>
                    </a:p>
                  </a:txBody>
                  <a:tcPr/>
                </a:tc>
                <a:extLst>
                  <a:ext uri="{0D108BD9-81ED-4DB2-BD59-A6C34878D82A}">
                    <a16:rowId xmlns:a16="http://schemas.microsoft.com/office/drawing/2014/main" val="3112280121"/>
                  </a:ext>
                </a:extLst>
              </a:tr>
              <a:tr h="294709">
                <a:tc>
                  <a:txBody>
                    <a:bodyPr/>
                    <a:lstStyle/>
                    <a:p>
                      <a:r>
                        <a:rPr kumimoji="1" lang="ja-JP" altLang="en-US" sz="1050"/>
                        <a:t>マカロン</a:t>
                      </a:r>
                    </a:p>
                  </a:txBody>
                  <a:tcPr/>
                </a:tc>
                <a:tc>
                  <a:txBody>
                    <a:bodyPr/>
                    <a:lstStyle/>
                    <a:p>
                      <a:pPr algn="l"/>
                      <a:r>
                        <a:rPr kumimoji="1" lang="ja-JP" altLang="en-US" sz="1050"/>
                        <a:t>お散歩</a:t>
                      </a:r>
                    </a:p>
                  </a:txBody>
                  <a:tcPr/>
                </a:tc>
                <a:tc>
                  <a:txBody>
                    <a:bodyPr/>
                    <a:lstStyle/>
                    <a:p>
                      <a:pPr algn="l"/>
                      <a:r>
                        <a:rPr kumimoji="1" lang="en-US" altLang="ja-JP" sz="1050"/>
                        <a:t>20</a:t>
                      </a:r>
                      <a:endParaRPr kumimoji="1" lang="ja-JP" altLang="en-US" sz="105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ショートケーキ</a:t>
                      </a:r>
                    </a:p>
                  </a:txBody>
                  <a:tcPr/>
                </a:tc>
                <a:tc>
                  <a:txBody>
                    <a:bodyPr/>
                    <a:lstStyle/>
                    <a:p>
                      <a:pPr algn="l"/>
                      <a:r>
                        <a:rPr kumimoji="1" lang="ja-JP" altLang="en-US" sz="1050"/>
                        <a:t>ショップ</a:t>
                      </a:r>
                    </a:p>
                  </a:txBody>
                  <a:tcPr/>
                </a:tc>
                <a:tc>
                  <a:txBody>
                    <a:bodyPr/>
                    <a:lstStyle/>
                    <a:p>
                      <a:pPr algn="l"/>
                      <a:r>
                        <a:rPr kumimoji="1" lang="en-US" altLang="ja-JP" sz="1050"/>
                        <a:t>45</a:t>
                      </a:r>
                      <a:endParaRPr kumimoji="1" lang="ja-JP" altLang="en-US" sz="1050"/>
                    </a:p>
                  </a:txBody>
                  <a:tcPr/>
                </a:tc>
                <a:extLst>
                  <a:ext uri="{0D108BD9-81ED-4DB2-BD59-A6C34878D82A}">
                    <a16:rowId xmlns:a16="http://schemas.microsoft.com/office/drawing/2014/main" val="478068223"/>
                  </a:ext>
                </a:extLst>
              </a:tr>
            </a:tbl>
          </a:graphicData>
        </a:graphic>
      </p:graphicFrame>
      <p:graphicFrame>
        <p:nvGraphicFramePr>
          <p:cNvPr id="64" name="表 3">
            <a:extLst>
              <a:ext uri="{FF2B5EF4-FFF2-40B4-BE49-F238E27FC236}">
                <a16:creationId xmlns:a16="http://schemas.microsoft.com/office/drawing/2014/main" id="{265343B3-801C-4E32-BCE9-72C5D695DE0B}"/>
              </a:ext>
            </a:extLst>
          </p:cNvPr>
          <p:cNvGraphicFramePr>
            <a:graphicFrameLocks noGrp="1"/>
          </p:cNvGraphicFramePr>
          <p:nvPr>
            <p:extLst>
              <p:ext uri="{D42A27DB-BD31-4B8C-83A1-F6EECF244321}">
                <p14:modId xmlns:p14="http://schemas.microsoft.com/office/powerpoint/2010/main" val="1218072439"/>
              </p:ext>
            </p:extLst>
          </p:nvPr>
        </p:nvGraphicFramePr>
        <p:xfrm>
          <a:off x="4944215" y="3711226"/>
          <a:ext cx="3606768" cy="1176479"/>
        </p:xfrm>
        <a:graphic>
          <a:graphicData uri="http://schemas.openxmlformats.org/drawingml/2006/table">
            <a:tbl>
              <a:tblPr firstRow="1" bandRow="1">
                <a:tableStyleId>{5C22544A-7EE6-4342-B048-85BDC9FD1C3A}</a:tableStyleId>
              </a:tblPr>
              <a:tblGrid>
                <a:gridCol w="1202256">
                  <a:extLst>
                    <a:ext uri="{9D8B030D-6E8A-4147-A177-3AD203B41FA5}">
                      <a16:colId xmlns:a16="http://schemas.microsoft.com/office/drawing/2014/main" val="1498829674"/>
                    </a:ext>
                  </a:extLst>
                </a:gridCol>
                <a:gridCol w="1202256">
                  <a:extLst>
                    <a:ext uri="{9D8B030D-6E8A-4147-A177-3AD203B41FA5}">
                      <a16:colId xmlns:a16="http://schemas.microsoft.com/office/drawing/2014/main" val="1437621786"/>
                    </a:ext>
                  </a:extLst>
                </a:gridCol>
                <a:gridCol w="1202256">
                  <a:extLst>
                    <a:ext uri="{9D8B030D-6E8A-4147-A177-3AD203B41FA5}">
                      <a16:colId xmlns:a16="http://schemas.microsoft.com/office/drawing/2014/main" val="1704862932"/>
                    </a:ext>
                  </a:extLst>
                </a:gridCol>
              </a:tblGrid>
              <a:tr h="2923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ブレスレット</a:t>
                      </a:r>
                    </a:p>
                  </a:txBody>
                  <a:tcPr/>
                </a:tc>
                <a:tc>
                  <a:txBody>
                    <a:bodyPr/>
                    <a:lstStyle/>
                    <a:p>
                      <a:pPr algn="l"/>
                      <a:r>
                        <a:rPr kumimoji="1" lang="ja-JP" altLang="en-US" sz="1050"/>
                        <a:t>お散歩</a:t>
                      </a:r>
                    </a:p>
                  </a:txBody>
                  <a:tcPr/>
                </a:tc>
                <a:tc>
                  <a:txBody>
                    <a:bodyPr/>
                    <a:lstStyle/>
                    <a:p>
                      <a:pPr algn="l"/>
                      <a:r>
                        <a:rPr kumimoji="1" lang="en-US" altLang="ja-JP" sz="1050"/>
                        <a:t>30</a:t>
                      </a:r>
                      <a:endParaRPr kumimoji="1" lang="ja-JP" altLang="en-US" sz="1050"/>
                    </a:p>
                  </a:txBody>
                  <a:tcPr/>
                </a:tc>
                <a:extLst>
                  <a:ext uri="{0D108BD9-81ED-4DB2-BD59-A6C34878D82A}">
                    <a16:rowId xmlns:a16="http://schemas.microsoft.com/office/drawing/2014/main" val="3112280121"/>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イアリング</a:t>
                      </a:r>
                    </a:p>
                  </a:txBody>
                  <a:tcPr/>
                </a:tc>
                <a:tc>
                  <a:txBody>
                    <a:bodyPr/>
                    <a:lstStyle/>
                    <a:p>
                      <a:pPr algn="l"/>
                      <a:r>
                        <a:rPr kumimoji="1" lang="ja-JP" altLang="en-US" sz="1050"/>
                        <a:t>ショップ</a:t>
                      </a:r>
                    </a:p>
                  </a:txBody>
                  <a:tcPr/>
                </a:tc>
                <a:tc>
                  <a:txBody>
                    <a:bodyPr/>
                    <a:lstStyle/>
                    <a:p>
                      <a:pPr algn="l"/>
                      <a:r>
                        <a:rPr kumimoji="1" lang="en-US" altLang="ja-JP" sz="1050"/>
                        <a:t>45</a:t>
                      </a:r>
                      <a:endParaRPr kumimoji="1" lang="ja-JP" altLang="en-US" sz="1050"/>
                    </a:p>
                  </a:txBody>
                  <a:tcPr/>
                </a:tc>
                <a:extLst>
                  <a:ext uri="{0D108BD9-81ED-4DB2-BD59-A6C34878D82A}">
                    <a16:rowId xmlns:a16="http://schemas.microsoft.com/office/drawing/2014/main" val="2162883378"/>
                  </a:ext>
                </a:extLst>
              </a:tr>
              <a:tr h="2947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ネックレス</a:t>
                      </a:r>
                    </a:p>
                  </a:txBody>
                  <a:tcPr/>
                </a:tc>
                <a:tc>
                  <a:txBody>
                    <a:bodyPr/>
                    <a:lstStyle/>
                    <a:p>
                      <a:pPr algn="l"/>
                      <a:r>
                        <a:rPr kumimoji="1" lang="ja-JP" altLang="en-US" sz="1050"/>
                        <a:t>ショップ</a:t>
                      </a:r>
                    </a:p>
                  </a:txBody>
                  <a:tcPr/>
                </a:tc>
                <a:tc>
                  <a:txBody>
                    <a:bodyPr/>
                    <a:lstStyle/>
                    <a:p>
                      <a:pPr algn="l"/>
                      <a:r>
                        <a:rPr kumimoji="1" lang="en-US" altLang="ja-JP" sz="1050"/>
                        <a:t>60</a:t>
                      </a:r>
                      <a:endParaRPr kumimoji="1" lang="ja-JP" altLang="en-US" sz="1050"/>
                    </a:p>
                  </a:txBody>
                  <a:tcPr/>
                </a:tc>
                <a:extLst>
                  <a:ext uri="{0D108BD9-81ED-4DB2-BD59-A6C34878D82A}">
                    <a16:rowId xmlns:a16="http://schemas.microsoft.com/office/drawing/2014/main" val="3119511200"/>
                  </a:ext>
                </a:extLst>
              </a:tr>
            </a:tbl>
          </a:graphicData>
        </a:graphic>
      </p:graphicFrame>
      <p:sp>
        <p:nvSpPr>
          <p:cNvPr id="22" name="テキスト ボックス 21">
            <a:extLst>
              <a:ext uri="{FF2B5EF4-FFF2-40B4-BE49-F238E27FC236}">
                <a16:creationId xmlns:a16="http://schemas.microsoft.com/office/drawing/2014/main" id="{437D858E-98DD-44AA-8339-C0B295605860}"/>
              </a:ext>
            </a:extLst>
          </p:cNvPr>
          <p:cNvSpPr txBox="1"/>
          <p:nvPr/>
        </p:nvSpPr>
        <p:spPr>
          <a:xfrm>
            <a:off x="591844" y="5282485"/>
            <a:ext cx="3649503" cy="261610"/>
          </a:xfrm>
          <a:prstGeom prst="rect">
            <a:avLst/>
          </a:prstGeom>
          <a:noFill/>
        </p:spPr>
        <p:txBody>
          <a:bodyPr wrap="square" rtlCol="0">
            <a:spAutoFit/>
          </a:bodyPr>
          <a:lstStyle/>
          <a:p>
            <a:r>
              <a:rPr kumimoji="1" lang="ja-JP" altLang="en-US" sz="1100" b="1"/>
              <a:t>・ダイアモンドとは</a:t>
            </a:r>
            <a:endParaRPr kumimoji="1" lang="en-US" altLang="ja-JP" sz="1100"/>
          </a:p>
        </p:txBody>
      </p:sp>
      <p:graphicFrame>
        <p:nvGraphicFramePr>
          <p:cNvPr id="23" name="表 3">
            <a:extLst>
              <a:ext uri="{FF2B5EF4-FFF2-40B4-BE49-F238E27FC236}">
                <a16:creationId xmlns:a16="http://schemas.microsoft.com/office/drawing/2014/main" id="{2AC49905-5E19-44CC-B3D2-63F2C78F53CA}"/>
              </a:ext>
            </a:extLst>
          </p:cNvPr>
          <p:cNvGraphicFramePr>
            <a:graphicFrameLocks noGrp="1"/>
          </p:cNvGraphicFramePr>
          <p:nvPr>
            <p:extLst>
              <p:ext uri="{D42A27DB-BD31-4B8C-83A1-F6EECF244321}">
                <p14:modId xmlns:p14="http://schemas.microsoft.com/office/powerpoint/2010/main" val="1170016316"/>
              </p:ext>
            </p:extLst>
          </p:nvPr>
        </p:nvGraphicFramePr>
        <p:xfrm>
          <a:off x="4951529" y="5135482"/>
          <a:ext cx="3591141" cy="546169"/>
        </p:xfrm>
        <a:graphic>
          <a:graphicData uri="http://schemas.openxmlformats.org/drawingml/2006/table">
            <a:tbl>
              <a:tblPr firstRow="1" bandRow="1">
                <a:tableStyleId>{5C22544A-7EE6-4342-B048-85BDC9FD1C3A}</a:tableStyleId>
              </a:tblPr>
              <a:tblGrid>
                <a:gridCol w="1197047">
                  <a:extLst>
                    <a:ext uri="{9D8B030D-6E8A-4147-A177-3AD203B41FA5}">
                      <a16:colId xmlns:a16="http://schemas.microsoft.com/office/drawing/2014/main" val="1498829674"/>
                    </a:ext>
                  </a:extLst>
                </a:gridCol>
                <a:gridCol w="1197047">
                  <a:extLst>
                    <a:ext uri="{9D8B030D-6E8A-4147-A177-3AD203B41FA5}">
                      <a16:colId xmlns:a16="http://schemas.microsoft.com/office/drawing/2014/main" val="1893008818"/>
                    </a:ext>
                  </a:extLst>
                </a:gridCol>
                <a:gridCol w="1197047">
                  <a:extLst>
                    <a:ext uri="{9D8B030D-6E8A-4147-A177-3AD203B41FA5}">
                      <a16:colId xmlns:a16="http://schemas.microsoft.com/office/drawing/2014/main" val="1704862932"/>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アイテム名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入手場所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50"/>
                        <a:t>ポイント上昇値</a:t>
                      </a:r>
                    </a:p>
                  </a:txBody>
                  <a:tcPr/>
                </a:tc>
                <a:extLst>
                  <a:ext uri="{0D108BD9-81ED-4DB2-BD59-A6C34878D82A}">
                    <a16:rowId xmlns:a16="http://schemas.microsoft.com/office/drawing/2014/main" val="2819714066"/>
                  </a:ext>
                </a:extLst>
              </a:tr>
              <a:tr h="294709">
                <a:tc>
                  <a:txBody>
                    <a:bodyPr/>
                    <a:lstStyle/>
                    <a:p>
                      <a:r>
                        <a:rPr kumimoji="1" lang="ja-JP" altLang="en-US" sz="1050"/>
                        <a:t>ダイアモンド</a:t>
                      </a:r>
                    </a:p>
                  </a:txBody>
                  <a:tcPr/>
                </a:tc>
                <a:tc>
                  <a:txBody>
                    <a:bodyPr/>
                    <a:lstStyle/>
                    <a:p>
                      <a:pPr algn="l"/>
                      <a:r>
                        <a:rPr kumimoji="1" lang="ja-JP" altLang="en-US" sz="1050"/>
                        <a:t>ショップ</a:t>
                      </a:r>
                    </a:p>
                  </a:txBody>
                  <a:tcPr/>
                </a:tc>
                <a:tc>
                  <a:txBody>
                    <a:bodyPr/>
                    <a:lstStyle/>
                    <a:p>
                      <a:pPr algn="l"/>
                      <a:r>
                        <a:rPr kumimoji="1" lang="en-US" altLang="ja-JP" sz="1050"/>
                        <a:t>200</a:t>
                      </a:r>
                      <a:endParaRPr kumimoji="1" lang="ja-JP" altLang="en-US" sz="1050"/>
                    </a:p>
                  </a:txBody>
                  <a:tcPr/>
                </a:tc>
                <a:extLst>
                  <a:ext uri="{0D108BD9-81ED-4DB2-BD59-A6C34878D82A}">
                    <a16:rowId xmlns:a16="http://schemas.microsoft.com/office/drawing/2014/main" val="478068223"/>
                  </a:ext>
                </a:extLst>
              </a:tr>
            </a:tbl>
          </a:graphicData>
        </a:graphic>
      </p:graphicFrame>
      <p:sp>
        <p:nvSpPr>
          <p:cNvPr id="24" name="テキスト ボックス 23">
            <a:extLst>
              <a:ext uri="{FF2B5EF4-FFF2-40B4-BE49-F238E27FC236}">
                <a16:creationId xmlns:a16="http://schemas.microsoft.com/office/drawing/2014/main" id="{848A573D-73A3-415A-A6C3-AAF6E6697718}"/>
              </a:ext>
            </a:extLst>
          </p:cNvPr>
          <p:cNvSpPr txBox="1"/>
          <p:nvPr/>
        </p:nvSpPr>
        <p:spPr>
          <a:xfrm>
            <a:off x="4968156" y="4941682"/>
            <a:ext cx="1096893" cy="246221"/>
          </a:xfrm>
          <a:prstGeom prst="rect">
            <a:avLst/>
          </a:prstGeom>
          <a:noFill/>
        </p:spPr>
        <p:txBody>
          <a:bodyPr wrap="square" rtlCol="0">
            <a:spAutoFit/>
          </a:bodyPr>
          <a:lstStyle/>
          <a:p>
            <a:r>
              <a:rPr kumimoji="1" lang="ja-JP" altLang="en-US" sz="1000" b="1"/>
              <a:t>特殊</a:t>
            </a:r>
            <a:endParaRPr kumimoji="1" lang="en-US" altLang="ja-JP" sz="1000" b="1"/>
          </a:p>
        </p:txBody>
      </p:sp>
      <p:sp>
        <p:nvSpPr>
          <p:cNvPr id="26" name="テキスト ボックス 25">
            <a:extLst>
              <a:ext uri="{FF2B5EF4-FFF2-40B4-BE49-F238E27FC236}">
                <a16:creationId xmlns:a16="http://schemas.microsoft.com/office/drawing/2014/main" id="{CCD9E94C-69D6-492A-8BFE-2C70D85D9FC9}"/>
              </a:ext>
            </a:extLst>
          </p:cNvPr>
          <p:cNvSpPr txBox="1"/>
          <p:nvPr/>
        </p:nvSpPr>
        <p:spPr>
          <a:xfrm>
            <a:off x="780613" y="5544095"/>
            <a:ext cx="3460734" cy="553998"/>
          </a:xfrm>
          <a:prstGeom prst="rect">
            <a:avLst/>
          </a:prstGeom>
          <a:noFill/>
        </p:spPr>
        <p:txBody>
          <a:bodyPr wrap="square" rtlCol="0">
            <a:spAutoFit/>
          </a:bodyPr>
          <a:lstStyle/>
          <a:p>
            <a:r>
              <a:rPr kumimoji="1" lang="ja-JP" altLang="en-US" sz="1000"/>
              <a:t>ショップでクリスタルでのみ購入可能。</a:t>
            </a:r>
            <a:endParaRPr kumimoji="1" lang="en-US" altLang="ja-JP" sz="1000"/>
          </a:p>
          <a:p>
            <a:r>
              <a:rPr kumimoji="1" lang="ja-JP" altLang="en-US" sz="1000"/>
              <a:t>渡すと必ずプレゼント報酬を獲得できるアイテム。</a:t>
            </a:r>
            <a:endParaRPr kumimoji="1" lang="en-US" altLang="ja-JP" sz="1000"/>
          </a:p>
          <a:p>
            <a:r>
              <a:rPr kumimoji="1" lang="ja-JP" altLang="en-US" sz="1000"/>
              <a:t>持っている場合、一番上に表示させる。</a:t>
            </a:r>
            <a:endParaRPr kumimoji="1" lang="en-US" altLang="ja-JP" sz="1000"/>
          </a:p>
        </p:txBody>
      </p:sp>
    </p:spTree>
    <p:extLst>
      <p:ext uri="{BB962C8B-B14F-4D97-AF65-F5344CB8AC3E}">
        <p14:creationId xmlns:p14="http://schemas.microsoft.com/office/powerpoint/2010/main" val="3772206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51" name="テキスト ボックス 50">
            <a:extLst>
              <a:ext uri="{FF2B5EF4-FFF2-40B4-BE49-F238E27FC236}">
                <a16:creationId xmlns:a16="http://schemas.microsoft.com/office/drawing/2014/main" id="{B02C4F3B-7642-4886-8EDD-5641F0046A64}"/>
              </a:ext>
            </a:extLst>
          </p:cNvPr>
          <p:cNvSpPr txBox="1"/>
          <p:nvPr/>
        </p:nvSpPr>
        <p:spPr>
          <a:xfrm>
            <a:off x="591844" y="1792589"/>
            <a:ext cx="6380455" cy="707886"/>
          </a:xfrm>
          <a:prstGeom prst="rect">
            <a:avLst/>
          </a:prstGeom>
          <a:noFill/>
        </p:spPr>
        <p:txBody>
          <a:bodyPr wrap="square" rtlCol="0">
            <a:spAutoFit/>
          </a:bodyPr>
          <a:lstStyle/>
          <a:p>
            <a:r>
              <a:rPr kumimoji="1" lang="ja-JP" altLang="en-US" sz="1000"/>
              <a:t>各アイテムの一番風呂ポイント上昇値</a:t>
            </a:r>
            <a:r>
              <a:rPr kumimoji="1" lang="en-US" altLang="ja-JP" sz="1000"/>
              <a:t>×</a:t>
            </a:r>
            <a:r>
              <a:rPr kumimoji="1" lang="ja-JP" altLang="en-US" sz="1000"/>
              <a:t>キャラのプレゼント効果係数を上昇させる。</a:t>
            </a:r>
            <a:endParaRPr kumimoji="1" lang="en-US" altLang="ja-JP" sz="1000"/>
          </a:p>
          <a:p>
            <a:r>
              <a:rPr kumimoji="1" lang="ja-JP" altLang="en-US" sz="1000"/>
              <a:t>　例）ブレスレット　</a:t>
            </a:r>
            <a:r>
              <a:rPr kumimoji="1" lang="en-US" altLang="ja-JP" sz="1000"/>
              <a:t>9pt × 1.2 =11 </a:t>
            </a:r>
            <a:r>
              <a:rPr kumimoji="1" lang="ja-JP" altLang="en-US" sz="1000"/>
              <a:t>ポイント上昇　</a:t>
            </a:r>
            <a:r>
              <a:rPr kumimoji="1" lang="en-US" altLang="ja-JP" sz="1000">
                <a:solidFill>
                  <a:srgbClr val="FF0000"/>
                </a:solidFill>
              </a:rPr>
              <a:t>※</a:t>
            </a:r>
            <a:r>
              <a:rPr kumimoji="1" lang="ja-JP" altLang="en-US" sz="1000"/>
              <a:t>小数点以下は切り上げ</a:t>
            </a:r>
            <a:endParaRPr kumimoji="1" lang="en-US" altLang="ja-JP" sz="1000"/>
          </a:p>
          <a:p>
            <a:endParaRPr kumimoji="1" lang="en-US" altLang="ja-JP" sz="1000"/>
          </a:p>
          <a:p>
            <a:r>
              <a:rPr kumimoji="1" lang="ja-JP" altLang="en-US" sz="1000"/>
              <a:t>ポイントが最大になると、プレゼント報酬がもらえる。</a:t>
            </a:r>
            <a:endParaRPr kumimoji="1" lang="en-US" altLang="ja-JP" sz="1000"/>
          </a:p>
        </p:txBody>
      </p:sp>
      <p:sp>
        <p:nvSpPr>
          <p:cNvPr id="15" name="テキスト ボックス 14">
            <a:extLst>
              <a:ext uri="{FF2B5EF4-FFF2-40B4-BE49-F238E27FC236}">
                <a16:creationId xmlns:a16="http://schemas.microsoft.com/office/drawing/2014/main" id="{EF6744E0-9F44-4323-BB51-608BF35059B9}"/>
              </a:ext>
            </a:extLst>
          </p:cNvPr>
          <p:cNvSpPr txBox="1"/>
          <p:nvPr/>
        </p:nvSpPr>
        <p:spPr>
          <a:xfrm>
            <a:off x="662356" y="2765104"/>
            <a:ext cx="2277903" cy="261610"/>
          </a:xfrm>
          <a:prstGeom prst="rect">
            <a:avLst/>
          </a:prstGeom>
          <a:noFill/>
        </p:spPr>
        <p:txBody>
          <a:bodyPr wrap="square" rtlCol="0">
            <a:spAutoFit/>
          </a:bodyPr>
          <a:lstStyle/>
          <a:p>
            <a:r>
              <a:rPr kumimoji="1" lang="ja-JP" altLang="en-US" sz="1100" b="1"/>
              <a:t>・一番風呂ポイントの上限</a:t>
            </a:r>
            <a:endParaRPr kumimoji="1" lang="en-US" altLang="ja-JP" sz="1100" b="1"/>
          </a:p>
        </p:txBody>
      </p:sp>
      <p:sp>
        <p:nvSpPr>
          <p:cNvPr id="17" name="テキスト ボックス 16">
            <a:extLst>
              <a:ext uri="{FF2B5EF4-FFF2-40B4-BE49-F238E27FC236}">
                <a16:creationId xmlns:a16="http://schemas.microsoft.com/office/drawing/2014/main" id="{2946937A-98A5-42A4-87D7-DCE847CC98B2}"/>
              </a:ext>
            </a:extLst>
          </p:cNvPr>
          <p:cNvSpPr txBox="1"/>
          <p:nvPr/>
        </p:nvSpPr>
        <p:spPr>
          <a:xfrm>
            <a:off x="797216" y="3028890"/>
            <a:ext cx="6380455" cy="400110"/>
          </a:xfrm>
          <a:prstGeom prst="rect">
            <a:avLst/>
          </a:prstGeom>
          <a:noFill/>
        </p:spPr>
        <p:txBody>
          <a:bodyPr wrap="square" rtlCol="0">
            <a:spAutoFit/>
          </a:bodyPr>
          <a:lstStyle/>
          <a:p>
            <a:r>
              <a:rPr kumimoji="1" lang="ja-JP" altLang="en-US" sz="1000"/>
              <a:t>全キャラ一律で</a:t>
            </a:r>
            <a:r>
              <a:rPr kumimoji="1" lang="en-US" altLang="ja-JP" sz="1000"/>
              <a:t>150</a:t>
            </a:r>
            <a:r>
              <a:rPr kumimoji="1" lang="ja-JP" altLang="en-US" sz="1000"/>
              <a:t>ポイントとする。</a:t>
            </a:r>
            <a:r>
              <a:rPr kumimoji="1" lang="en-US" altLang="ja-JP" sz="1000">
                <a:solidFill>
                  <a:srgbClr val="FF0000"/>
                </a:solidFill>
              </a:rPr>
              <a:t>※</a:t>
            </a:r>
            <a:r>
              <a:rPr kumimoji="1" lang="ja-JP" altLang="en-US" sz="1000"/>
              <a:t>要調整</a:t>
            </a:r>
            <a:endParaRPr kumimoji="1" lang="en-US" altLang="ja-JP" sz="1000"/>
          </a:p>
          <a:p>
            <a:r>
              <a:rPr kumimoji="1" lang="ja-JP" altLang="en-US" sz="1000"/>
              <a:t>オーバーフローした場合その数値は切り捨て、次回は</a:t>
            </a:r>
            <a:r>
              <a:rPr kumimoji="1" lang="en-US" altLang="ja-JP" sz="1000"/>
              <a:t>0</a:t>
            </a:r>
            <a:r>
              <a:rPr kumimoji="1" lang="ja-JP" altLang="en-US" sz="1000"/>
              <a:t>ポイントの状態から始まる。</a:t>
            </a:r>
            <a:endParaRPr kumimoji="1" lang="en-US" altLang="ja-JP" sz="1000"/>
          </a:p>
        </p:txBody>
      </p:sp>
      <p:sp>
        <p:nvSpPr>
          <p:cNvPr id="22" name="テキスト ボックス 21">
            <a:extLst>
              <a:ext uri="{FF2B5EF4-FFF2-40B4-BE49-F238E27FC236}">
                <a16:creationId xmlns:a16="http://schemas.microsoft.com/office/drawing/2014/main" id="{A4A9A98C-4688-4BCA-885B-19E8DEEFD4DE}"/>
              </a:ext>
            </a:extLst>
          </p:cNvPr>
          <p:cNvSpPr txBox="1"/>
          <p:nvPr/>
        </p:nvSpPr>
        <p:spPr>
          <a:xfrm>
            <a:off x="662356" y="3625243"/>
            <a:ext cx="3192303" cy="261610"/>
          </a:xfrm>
          <a:prstGeom prst="rect">
            <a:avLst/>
          </a:prstGeom>
          <a:noFill/>
        </p:spPr>
        <p:txBody>
          <a:bodyPr wrap="square" rtlCol="0">
            <a:spAutoFit/>
          </a:bodyPr>
          <a:lstStyle/>
          <a:p>
            <a:r>
              <a:rPr kumimoji="1" lang="ja-JP" altLang="en-US" sz="1100" b="1"/>
              <a:t>・一番風呂ポイント上昇時の演出</a:t>
            </a:r>
            <a:endParaRPr kumimoji="1" lang="en-US" altLang="ja-JP" sz="1100" b="1"/>
          </a:p>
        </p:txBody>
      </p:sp>
      <p:sp>
        <p:nvSpPr>
          <p:cNvPr id="23" name="テキスト ボックス 22">
            <a:extLst>
              <a:ext uri="{FF2B5EF4-FFF2-40B4-BE49-F238E27FC236}">
                <a16:creationId xmlns:a16="http://schemas.microsoft.com/office/drawing/2014/main" id="{D66E9F15-1A0F-47C1-9DAB-BBBB3F3D86D4}"/>
              </a:ext>
            </a:extLst>
          </p:cNvPr>
          <p:cNvSpPr txBox="1"/>
          <p:nvPr/>
        </p:nvSpPr>
        <p:spPr>
          <a:xfrm>
            <a:off x="797216" y="3897342"/>
            <a:ext cx="6380455" cy="400110"/>
          </a:xfrm>
          <a:prstGeom prst="rect">
            <a:avLst/>
          </a:prstGeom>
          <a:noFill/>
        </p:spPr>
        <p:txBody>
          <a:bodyPr wrap="square" rtlCol="0">
            <a:spAutoFit/>
          </a:bodyPr>
          <a:lstStyle/>
          <a:p>
            <a:r>
              <a:rPr kumimoji="1" lang="ja-JP" altLang="en-US" sz="1000"/>
              <a:t>一番風呂ポイント数によってエフェクトとキャラに寄る距離が変化する。</a:t>
            </a:r>
            <a:endParaRPr kumimoji="1" lang="en-US" altLang="ja-JP" sz="1000"/>
          </a:p>
          <a:p>
            <a:r>
              <a:rPr kumimoji="1" lang="en-US" altLang="ja-JP" sz="1000">
                <a:solidFill>
                  <a:srgbClr val="FF0000"/>
                </a:solidFill>
              </a:rPr>
              <a:t>※</a:t>
            </a:r>
            <a:r>
              <a:rPr kumimoji="1" lang="en-US" altLang="ja-JP" sz="1000"/>
              <a:t> 1stPlayable</a:t>
            </a:r>
            <a:r>
              <a:rPr kumimoji="1" lang="ja-JP" altLang="en-US" sz="1000"/>
              <a:t>の仕様から数値のみ変更</a:t>
            </a:r>
            <a:endParaRPr kumimoji="1" lang="en-US" altLang="ja-JP" sz="1000"/>
          </a:p>
        </p:txBody>
      </p:sp>
      <p:graphicFrame>
        <p:nvGraphicFramePr>
          <p:cNvPr id="24" name="表 3">
            <a:extLst>
              <a:ext uri="{FF2B5EF4-FFF2-40B4-BE49-F238E27FC236}">
                <a16:creationId xmlns:a16="http://schemas.microsoft.com/office/drawing/2014/main" id="{C3CAE5AA-8F95-49FE-A27C-3DB2000C9D42}"/>
              </a:ext>
            </a:extLst>
          </p:cNvPr>
          <p:cNvGraphicFramePr>
            <a:graphicFrameLocks noGrp="1"/>
          </p:cNvGraphicFramePr>
          <p:nvPr>
            <p:extLst>
              <p:ext uri="{D42A27DB-BD31-4B8C-83A1-F6EECF244321}">
                <p14:modId xmlns:p14="http://schemas.microsoft.com/office/powerpoint/2010/main" val="1128275788"/>
              </p:ext>
            </p:extLst>
          </p:nvPr>
        </p:nvGraphicFramePr>
        <p:xfrm>
          <a:off x="797216" y="4394322"/>
          <a:ext cx="2945176" cy="1176479"/>
        </p:xfrm>
        <a:graphic>
          <a:graphicData uri="http://schemas.openxmlformats.org/drawingml/2006/table">
            <a:tbl>
              <a:tblPr firstRow="1" bandRow="1">
                <a:tableStyleId>{5C22544A-7EE6-4342-B048-85BDC9FD1C3A}</a:tableStyleId>
              </a:tblPr>
              <a:tblGrid>
                <a:gridCol w="1459230">
                  <a:extLst>
                    <a:ext uri="{9D8B030D-6E8A-4147-A177-3AD203B41FA5}">
                      <a16:colId xmlns:a16="http://schemas.microsoft.com/office/drawing/2014/main" val="1677463546"/>
                    </a:ext>
                  </a:extLst>
                </a:gridCol>
                <a:gridCol w="621030">
                  <a:extLst>
                    <a:ext uri="{9D8B030D-6E8A-4147-A177-3AD203B41FA5}">
                      <a16:colId xmlns:a16="http://schemas.microsoft.com/office/drawing/2014/main" val="1498829674"/>
                    </a:ext>
                  </a:extLst>
                </a:gridCol>
                <a:gridCol w="864916">
                  <a:extLst>
                    <a:ext uri="{9D8B030D-6E8A-4147-A177-3AD203B41FA5}">
                      <a16:colId xmlns:a16="http://schemas.microsoft.com/office/drawing/2014/main" val="1704862932"/>
                    </a:ext>
                  </a:extLst>
                </a:gridCol>
              </a:tblGrid>
              <a:tr h="2923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一番風呂ポイント数 </a:t>
                      </a:r>
                      <a:endParaRPr kumimoji="1" lang="en-US" altLang="ja-JP" sz="105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カメラ</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エフェクト</a:t>
                      </a:r>
                    </a:p>
                  </a:txBody>
                  <a:tcPr/>
                </a:tc>
                <a:extLst>
                  <a:ext uri="{0D108BD9-81ED-4DB2-BD59-A6C34878D82A}">
                    <a16:rowId xmlns:a16="http://schemas.microsoft.com/office/drawing/2014/main" val="2819714066"/>
                  </a:ext>
                </a:extLst>
              </a:tr>
              <a:tr h="294709">
                <a:tc>
                  <a:txBody>
                    <a:bodyPr/>
                    <a:lstStyle/>
                    <a:p>
                      <a:pPr algn="ctr"/>
                      <a:r>
                        <a:rPr kumimoji="1" lang="en-US" altLang="ja-JP" sz="1050"/>
                        <a:t>0~90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遠</a:t>
                      </a:r>
                      <a:endParaRPr kumimoji="1" lang="en-US" altLang="ja-JP" sz="1050"/>
                    </a:p>
                  </a:txBody>
                  <a:tcPr/>
                </a:tc>
                <a:tc>
                  <a:txBody>
                    <a:bodyPr/>
                    <a:lstStyle/>
                    <a:p>
                      <a:pPr algn="ctr"/>
                      <a:r>
                        <a:rPr kumimoji="1" lang="ja-JP" altLang="en-US" sz="1050"/>
                        <a:t>小</a:t>
                      </a:r>
                    </a:p>
                  </a:txBody>
                  <a:tcPr/>
                </a:tc>
                <a:extLst>
                  <a:ext uri="{0D108BD9-81ED-4DB2-BD59-A6C34878D82A}">
                    <a16:rowId xmlns:a16="http://schemas.microsoft.com/office/drawing/2014/main" val="3112280121"/>
                  </a:ext>
                </a:extLst>
              </a:tr>
              <a:tr h="294709">
                <a:tc>
                  <a:txBody>
                    <a:bodyPr/>
                    <a:lstStyle/>
                    <a:p>
                      <a:pPr algn="ctr"/>
                      <a:r>
                        <a:rPr kumimoji="1" lang="en-US" altLang="ja-JP" sz="1050"/>
                        <a:t>91~149</a:t>
                      </a:r>
                    </a:p>
                  </a:txBody>
                  <a:tcPr/>
                </a:tc>
                <a:tc>
                  <a:txBody>
                    <a:bodyPr/>
                    <a:lstStyle/>
                    <a:p>
                      <a:pPr algn="ctr"/>
                      <a:r>
                        <a:rPr kumimoji="1" lang="ja-JP" altLang="en-US" sz="1050"/>
                        <a:t>中</a:t>
                      </a:r>
                    </a:p>
                  </a:txBody>
                  <a:tcPr/>
                </a:tc>
                <a:tc>
                  <a:txBody>
                    <a:bodyPr/>
                    <a:lstStyle/>
                    <a:p>
                      <a:pPr algn="ctr"/>
                      <a:r>
                        <a:rPr kumimoji="1" lang="ja-JP" altLang="en-US" sz="1050"/>
                        <a:t>中</a:t>
                      </a:r>
                    </a:p>
                  </a:txBody>
                  <a:tcPr/>
                </a:tc>
                <a:extLst>
                  <a:ext uri="{0D108BD9-81ED-4DB2-BD59-A6C34878D82A}">
                    <a16:rowId xmlns:a16="http://schemas.microsoft.com/office/drawing/2014/main" val="2162883378"/>
                  </a:ext>
                </a:extLst>
              </a:tr>
              <a:tr h="294709">
                <a:tc>
                  <a:txBody>
                    <a:bodyPr/>
                    <a:lstStyle/>
                    <a:p>
                      <a:pPr algn="ctr"/>
                      <a:r>
                        <a:rPr kumimoji="1" lang="en-US" altLang="ja-JP" sz="1050"/>
                        <a:t>150</a:t>
                      </a:r>
                    </a:p>
                  </a:txBody>
                  <a:tcPr/>
                </a:tc>
                <a:tc>
                  <a:txBody>
                    <a:bodyPr/>
                    <a:lstStyle/>
                    <a:p>
                      <a:pPr algn="ctr"/>
                      <a:r>
                        <a:rPr kumimoji="1" lang="ja-JP" altLang="en-US" sz="1050"/>
                        <a:t>近</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50"/>
                        <a:t>大</a:t>
                      </a:r>
                    </a:p>
                  </a:txBody>
                  <a:tcPr/>
                </a:tc>
                <a:extLst>
                  <a:ext uri="{0D108BD9-81ED-4DB2-BD59-A6C34878D82A}">
                    <a16:rowId xmlns:a16="http://schemas.microsoft.com/office/drawing/2014/main" val="478068223"/>
                  </a:ext>
                </a:extLst>
              </a:tr>
            </a:tbl>
          </a:graphicData>
        </a:graphic>
      </p:graphicFrame>
      <p:sp>
        <p:nvSpPr>
          <p:cNvPr id="14" name="テキスト ボックス 13">
            <a:extLst>
              <a:ext uri="{FF2B5EF4-FFF2-40B4-BE49-F238E27FC236}">
                <a16:creationId xmlns:a16="http://schemas.microsoft.com/office/drawing/2014/main" id="{4A81AF10-C840-492B-A77C-EA0272709EF6}"/>
              </a:ext>
            </a:extLst>
          </p:cNvPr>
          <p:cNvSpPr txBox="1"/>
          <p:nvPr/>
        </p:nvSpPr>
        <p:spPr>
          <a:xfrm>
            <a:off x="415419" y="1510084"/>
            <a:ext cx="2492990" cy="276999"/>
          </a:xfrm>
          <a:prstGeom prst="rect">
            <a:avLst/>
          </a:prstGeom>
          <a:noFill/>
        </p:spPr>
        <p:txBody>
          <a:bodyPr wrap="none" rtlCol="0">
            <a:spAutoFit/>
          </a:bodyPr>
          <a:lstStyle/>
          <a:p>
            <a:r>
              <a:rPr kumimoji="1" lang="ja-JP" altLang="en-US" sz="1200" b="1"/>
              <a:t>●一番風呂ポイントの上昇ついて</a:t>
            </a:r>
          </a:p>
        </p:txBody>
      </p:sp>
      <p:sp>
        <p:nvSpPr>
          <p:cNvPr id="18" name="テキスト ボックス 17">
            <a:extLst>
              <a:ext uri="{FF2B5EF4-FFF2-40B4-BE49-F238E27FC236}">
                <a16:creationId xmlns:a16="http://schemas.microsoft.com/office/drawing/2014/main" id="{53CEA18A-C9C5-434E-B280-646D33AEA0EA}"/>
              </a:ext>
            </a:extLst>
          </p:cNvPr>
          <p:cNvSpPr txBox="1"/>
          <p:nvPr/>
        </p:nvSpPr>
        <p:spPr>
          <a:xfrm>
            <a:off x="415419" y="538799"/>
            <a:ext cx="2839239" cy="276999"/>
          </a:xfrm>
          <a:prstGeom prst="rect">
            <a:avLst/>
          </a:prstGeom>
          <a:noFill/>
        </p:spPr>
        <p:txBody>
          <a:bodyPr wrap="none" rtlCol="0" anchor="t">
            <a:spAutoFit/>
          </a:bodyPr>
          <a:lstStyle/>
          <a:p>
            <a:r>
              <a:rPr kumimoji="1" lang="ja-JP" altLang="en-US" sz="1200" b="1">
                <a:ea typeface="メイリオ"/>
              </a:rPr>
              <a:t>●プレゼントの表示順</a:t>
            </a:r>
            <a:r>
              <a:rPr kumimoji="1" lang="ja-JP" altLang="en-US" sz="1200" b="1">
                <a:solidFill>
                  <a:srgbClr val="FF0000"/>
                </a:solidFill>
                <a:ea typeface="メイリオ"/>
              </a:rPr>
              <a:t>(20200127追記)</a:t>
            </a:r>
            <a:endParaRPr lang="ja-JP" altLang="en-US" sz="1200" b="1">
              <a:solidFill>
                <a:srgbClr val="000000"/>
              </a:solidFill>
            </a:endParaRPr>
          </a:p>
        </p:txBody>
      </p:sp>
      <p:sp>
        <p:nvSpPr>
          <p:cNvPr id="19" name="テキスト ボックス 18">
            <a:extLst>
              <a:ext uri="{FF2B5EF4-FFF2-40B4-BE49-F238E27FC236}">
                <a16:creationId xmlns:a16="http://schemas.microsoft.com/office/drawing/2014/main" id="{F71858D2-7B29-45B0-98FA-31777D724FA0}"/>
              </a:ext>
            </a:extLst>
          </p:cNvPr>
          <p:cNvSpPr txBox="1"/>
          <p:nvPr/>
        </p:nvSpPr>
        <p:spPr>
          <a:xfrm>
            <a:off x="591843" y="818883"/>
            <a:ext cx="6380455" cy="661720"/>
          </a:xfrm>
          <a:prstGeom prst="rect">
            <a:avLst/>
          </a:prstGeom>
          <a:noFill/>
        </p:spPr>
        <p:txBody>
          <a:bodyPr wrap="square" rtlCol="0" anchor="t">
            <a:spAutoFit/>
          </a:bodyPr>
          <a:lstStyle/>
          <a:p>
            <a:r>
              <a:rPr kumimoji="1" lang="ja-JP" altLang="en-US" sz="1000">
                <a:latin typeface="メイリオ" panose="020B0604030504040204" pitchFamily="50" charset="-128"/>
                <a:ea typeface="メイリオ" panose="020B0604030504040204" pitchFamily="50" charset="-128"/>
              </a:rPr>
              <a:t>ダイアモンドを所持している場合、ダイアモンドから表示する。</a:t>
            </a:r>
            <a:endParaRPr kumimoji="1" lang="en-US" altLang="ja-JP" sz="1000">
              <a:latin typeface="メイリオ" panose="020B0604030504040204" pitchFamily="50" charset="-128"/>
              <a:ea typeface="メイリオ" panose="020B0604030504040204" pitchFamily="50" charset="-128"/>
            </a:endParaRPr>
          </a:p>
          <a:p>
            <a:r>
              <a:rPr lang="ja-JP" altLang="en-US" sz="900">
                <a:latin typeface="メイリオ" panose="020B0604030504040204" pitchFamily="50" charset="-128"/>
                <a:ea typeface="メイリオ" panose="020B0604030504040204" pitchFamily="50" charset="-128"/>
              </a:rPr>
              <a:t>ダイアを先頭にジャンルはそのキャラの係数が高い順に並べ、ジャンルに属するアイテムも上昇値が高い順に並べる。</a:t>
            </a:r>
            <a:endParaRPr lang="en-US" altLang="ja-JP" sz="300">
              <a:latin typeface="メイリオ" panose="020B0604030504040204" pitchFamily="50" charset="-128"/>
              <a:ea typeface="メイリオ" panose="020B0604030504040204" pitchFamily="50" charset="-128"/>
            </a:endParaRPr>
          </a:p>
          <a:p>
            <a:r>
              <a:rPr lang="ja-JP" sz="900" i="1">
                <a:solidFill>
                  <a:srgbClr val="FF0000"/>
                </a:solidFill>
                <a:latin typeface="メイリオ" panose="020B0604030504040204" pitchFamily="50" charset="-128"/>
                <a:ea typeface="メイリオ" panose="020B0604030504040204" pitchFamily="50" charset="-128"/>
                <a:cs typeface="+mn-lt"/>
              </a:rPr>
              <a:t>※</a:t>
            </a:r>
            <a:r>
              <a:rPr lang="ja-JP" sz="900" i="1">
                <a:latin typeface="メイリオ" panose="020B0604030504040204" pitchFamily="50" charset="-128"/>
                <a:ea typeface="メイリオ" panose="020B0604030504040204" pitchFamily="50" charset="-128"/>
                <a:cs typeface="+mn-lt"/>
              </a:rPr>
              <a:t>提供割合に高レアアイテムと分かるような表示はさせない</a:t>
            </a:r>
            <a:r>
              <a:rPr lang="ja-JP" altLang="en-US" sz="900" i="1">
                <a:latin typeface="メイリオ" panose="020B0604030504040204" pitchFamily="50" charset="-128"/>
                <a:ea typeface="メイリオ" panose="020B0604030504040204" pitchFamily="50" charset="-128"/>
                <a:cs typeface="+mn-lt"/>
              </a:rPr>
              <a:t>。</a:t>
            </a:r>
            <a:endParaRPr lang="ja-JP" altLang="en-US">
              <a:latin typeface="メイリオ" panose="020B0604030504040204" pitchFamily="50" charset="-128"/>
              <a:ea typeface="メイリオ" panose="020B0604030504040204" pitchFamily="50" charset="-128"/>
              <a:cs typeface="+mn-lt"/>
            </a:endParaRPr>
          </a:p>
          <a:p>
            <a:r>
              <a:rPr lang="ja-JP" altLang="en-US" sz="900" i="1">
                <a:solidFill>
                  <a:srgbClr val="FF0000"/>
                </a:solidFill>
                <a:latin typeface="メイリオ" panose="020B0604030504040204" pitchFamily="50" charset="-128"/>
                <a:ea typeface="メイリオ" panose="020B0604030504040204" pitchFamily="50" charset="-128"/>
                <a:cs typeface="+mn-lt"/>
              </a:rPr>
              <a:t>※</a:t>
            </a:r>
            <a:r>
              <a:rPr lang="ja-JP" altLang="en-US" sz="900" i="1">
                <a:latin typeface="メイリオ" panose="020B0604030504040204" pitchFamily="50" charset="-128"/>
                <a:ea typeface="メイリオ" panose="020B0604030504040204" pitchFamily="50" charset="-128"/>
                <a:cs typeface="+mn-lt"/>
              </a:rPr>
              <a:t>高レアアイテムは提供割合の表示順に影響を与えない。</a:t>
            </a:r>
            <a:endParaRPr lang="ja-JP">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37210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9" name="テキスト ボックス 18">
            <a:extLst>
              <a:ext uri="{FF2B5EF4-FFF2-40B4-BE49-F238E27FC236}">
                <a16:creationId xmlns:a16="http://schemas.microsoft.com/office/drawing/2014/main" id="{145C57A7-5896-43DA-83AE-0EA101931231}"/>
              </a:ext>
            </a:extLst>
          </p:cNvPr>
          <p:cNvSpPr txBox="1"/>
          <p:nvPr/>
        </p:nvSpPr>
        <p:spPr>
          <a:xfrm>
            <a:off x="591843" y="781591"/>
            <a:ext cx="7014302" cy="861774"/>
          </a:xfrm>
          <a:prstGeom prst="rect">
            <a:avLst/>
          </a:prstGeom>
          <a:noFill/>
        </p:spPr>
        <p:txBody>
          <a:bodyPr wrap="square" rtlCol="0">
            <a:spAutoFit/>
          </a:bodyPr>
          <a:lstStyle/>
          <a:p>
            <a:r>
              <a:rPr lang="ja-JP" altLang="en-US" sz="1000">
                <a:latin typeface="メイリオ" panose="020B0604030504040204" pitchFamily="50" charset="-128"/>
              </a:rPr>
              <a:t>キャラがプレゼントを見つけて受け取ると喜ぶモーションをし好感度が上がる。同時に周りにエフェクトがでる。</a:t>
            </a:r>
          </a:p>
          <a:p>
            <a:r>
              <a:rPr lang="ja-JP" altLang="en-US" sz="1000">
                <a:latin typeface="メイリオ" panose="020B0604030504040204" pitchFamily="50" charset="-128"/>
              </a:rPr>
              <a:t>好感度によってエフェクトとキャラに寄る距離が変化する。</a:t>
            </a:r>
            <a:endParaRPr lang="en-US" altLang="ja-JP" sz="1000">
              <a:latin typeface="メイリオ" panose="020B0604030504040204" pitchFamily="50" charset="-128"/>
              <a:ea typeface="メイリオ" panose="020B0604030504040204" pitchFamily="50" charset="-128"/>
            </a:endParaRPr>
          </a:p>
          <a:p>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rPr>
              <a:t>また、エフェクトと同時に一番</a:t>
            </a:r>
            <a:r>
              <a:rPr lang="ja-JP" altLang="en-US" sz="1000">
                <a:latin typeface="メイリオ" panose="020B0604030504040204" pitchFamily="50" charset="-128"/>
                <a:ea typeface="メイリオ" panose="020B0604030504040204" pitchFamily="50" charset="-128"/>
              </a:rPr>
              <a:t>風呂ポイントがどれだけ溜まったかを表示させるメーターとテキストを表示させる。</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エフェクト表示後、画面タップか一定時間経過でおさわり画面に遷移させる。</a:t>
            </a:r>
            <a:endParaRPr lang="en-US" altLang="ja-JP" sz="1000">
              <a:latin typeface="メイリオ" panose="020B0604030504040204" pitchFamily="50" charset="-128"/>
              <a:ea typeface="メイリオ" panose="020B0604030504040204" pitchFamily="50" charset="-128"/>
            </a:endParaRPr>
          </a:p>
        </p:txBody>
      </p:sp>
      <p:sp>
        <p:nvSpPr>
          <p:cNvPr id="25" name="テキスト ボックス 24">
            <a:extLst>
              <a:ext uri="{FF2B5EF4-FFF2-40B4-BE49-F238E27FC236}">
                <a16:creationId xmlns:a16="http://schemas.microsoft.com/office/drawing/2014/main" id="{0A111671-C910-4C55-8CE3-BC1F09B3BA25}"/>
              </a:ext>
            </a:extLst>
          </p:cNvPr>
          <p:cNvSpPr txBox="1"/>
          <p:nvPr/>
        </p:nvSpPr>
        <p:spPr>
          <a:xfrm>
            <a:off x="415419" y="534150"/>
            <a:ext cx="2031325" cy="276999"/>
          </a:xfrm>
          <a:prstGeom prst="rect">
            <a:avLst/>
          </a:prstGeom>
          <a:noFill/>
        </p:spPr>
        <p:txBody>
          <a:bodyPr wrap="none" rtlCol="0">
            <a:spAutoFit/>
          </a:bodyPr>
          <a:lstStyle/>
          <a:p>
            <a:r>
              <a:rPr kumimoji="1" lang="ja-JP" altLang="en-US" sz="1200" b="1"/>
              <a:t>●プレゼント受領時の演出</a:t>
            </a:r>
          </a:p>
        </p:txBody>
      </p:sp>
      <p:grpSp>
        <p:nvGrpSpPr>
          <p:cNvPr id="2" name="グループ化 1">
            <a:extLst>
              <a:ext uri="{FF2B5EF4-FFF2-40B4-BE49-F238E27FC236}">
                <a16:creationId xmlns:a16="http://schemas.microsoft.com/office/drawing/2014/main" id="{40B92A36-99C8-4A7A-8FE8-5740A68AD0D3}"/>
              </a:ext>
            </a:extLst>
          </p:cNvPr>
          <p:cNvGrpSpPr/>
          <p:nvPr/>
        </p:nvGrpSpPr>
        <p:grpSpPr>
          <a:xfrm>
            <a:off x="480763" y="2228906"/>
            <a:ext cx="2143127" cy="3847503"/>
            <a:chOff x="654315" y="1309116"/>
            <a:chExt cx="1274237" cy="2287606"/>
          </a:xfrm>
        </p:grpSpPr>
        <p:pic>
          <p:nvPicPr>
            <p:cNvPr id="3" name="図 2">
              <a:extLst>
                <a:ext uri="{FF2B5EF4-FFF2-40B4-BE49-F238E27FC236}">
                  <a16:creationId xmlns:a16="http://schemas.microsoft.com/office/drawing/2014/main" id="{FBDE3BA1-D46A-4E9E-8CA3-FFD5CB305EF9}"/>
                </a:ext>
              </a:extLst>
            </p:cNvPr>
            <p:cNvPicPr>
              <a:picLocks noChangeAspect="1"/>
            </p:cNvPicPr>
            <p:nvPr/>
          </p:nvPicPr>
          <p:blipFill>
            <a:blip r:embed="rId2"/>
            <a:stretch>
              <a:fillRect/>
            </a:stretch>
          </p:blipFill>
          <p:spPr>
            <a:xfrm>
              <a:off x="654315" y="1309116"/>
              <a:ext cx="1274237" cy="2287606"/>
            </a:xfrm>
            <a:prstGeom prst="rect">
              <a:avLst/>
            </a:prstGeom>
          </p:spPr>
        </p:pic>
        <p:sp>
          <p:nvSpPr>
            <p:cNvPr id="10" name="四角形: 角を丸くする 9">
              <a:extLst>
                <a:ext uri="{FF2B5EF4-FFF2-40B4-BE49-F238E27FC236}">
                  <a16:creationId xmlns:a16="http://schemas.microsoft.com/office/drawing/2014/main" id="{B94CBD40-F9E4-4367-90F5-EAC7293291DE}"/>
                </a:ext>
              </a:extLst>
            </p:cNvPr>
            <p:cNvSpPr/>
            <p:nvPr/>
          </p:nvSpPr>
          <p:spPr>
            <a:xfrm>
              <a:off x="740874" y="1537038"/>
              <a:ext cx="1101117" cy="75409"/>
            </a:xfrm>
            <a:prstGeom prst="roundRect">
              <a:avLst>
                <a:gd name="adj" fmla="val 50000"/>
              </a:avLst>
            </a:prstGeom>
            <a:solidFill>
              <a:schemeClr val="bg1"/>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28" name="四角形: 角を丸くする 27">
              <a:extLst>
                <a:ext uri="{FF2B5EF4-FFF2-40B4-BE49-F238E27FC236}">
                  <a16:creationId xmlns:a16="http://schemas.microsoft.com/office/drawing/2014/main" id="{77F72E5A-0FB3-4CCB-8AB1-479023B52F75}"/>
                </a:ext>
              </a:extLst>
            </p:cNvPr>
            <p:cNvSpPr/>
            <p:nvPr/>
          </p:nvSpPr>
          <p:spPr>
            <a:xfrm>
              <a:off x="740875" y="1537038"/>
              <a:ext cx="321164" cy="75409"/>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11" name="テキスト ボックス 10">
              <a:extLst>
                <a:ext uri="{FF2B5EF4-FFF2-40B4-BE49-F238E27FC236}">
                  <a16:creationId xmlns:a16="http://schemas.microsoft.com/office/drawing/2014/main" id="{765485D9-00DD-4F66-A6E1-A3A900DC0B24}"/>
                </a:ext>
              </a:extLst>
            </p:cNvPr>
            <p:cNvSpPr txBox="1"/>
            <p:nvPr/>
          </p:nvSpPr>
          <p:spPr>
            <a:xfrm>
              <a:off x="1013288" y="1320236"/>
              <a:ext cx="521534" cy="219593"/>
            </a:xfrm>
            <a:prstGeom prst="rect">
              <a:avLst/>
            </a:prstGeom>
            <a:noFill/>
          </p:spPr>
          <p:txBody>
            <a:bodyPr wrap="none" rtlCol="0" anchor="t">
              <a:spAutoFit/>
            </a:bodyPr>
            <a:lstStyle/>
            <a:p>
              <a:pPr algn="ctr"/>
              <a:r>
                <a:rPr kumimoji="1" lang="ja-JP" altLang="en-US" b="1">
                  <a:gradFill flip="none" rotWithShape="1">
                    <a:gsLst>
                      <a:gs pos="0">
                        <a:srgbClr val="FFCCCC"/>
                      </a:gs>
                      <a:gs pos="100000">
                        <a:srgbClr val="FF6699"/>
                      </a:gs>
                    </a:gsLst>
                    <a:lin ang="5400000" scaled="1"/>
                    <a:tileRect/>
                  </a:gradFill>
                  <a:ea typeface="メイリオ"/>
                </a:rPr>
                <a:t>上昇！</a:t>
              </a:r>
              <a:endParaRPr lang="ja-JP"/>
            </a:p>
          </p:txBody>
        </p:sp>
      </p:grpSp>
      <p:sp>
        <p:nvSpPr>
          <p:cNvPr id="30" name="テキスト ボックス 29">
            <a:extLst>
              <a:ext uri="{FF2B5EF4-FFF2-40B4-BE49-F238E27FC236}">
                <a16:creationId xmlns:a16="http://schemas.microsoft.com/office/drawing/2014/main" id="{E19C16A3-4834-4AB1-BCA0-00386A17F020}"/>
              </a:ext>
            </a:extLst>
          </p:cNvPr>
          <p:cNvSpPr txBox="1"/>
          <p:nvPr/>
        </p:nvSpPr>
        <p:spPr>
          <a:xfrm>
            <a:off x="554992" y="1985007"/>
            <a:ext cx="1923312" cy="246221"/>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一番風呂ポイント</a:t>
            </a:r>
            <a:r>
              <a:rPr lang="en-US" altLang="ja-JP" sz="1000">
                <a:latin typeface="メイリオ" panose="020B0604030504040204" pitchFamily="50" charset="-128"/>
                <a:ea typeface="メイリオ" panose="020B0604030504040204" pitchFamily="50" charset="-128"/>
              </a:rPr>
              <a:t>0</a:t>
            </a:r>
            <a:r>
              <a:rPr lang="ja-JP" altLang="en-US" sz="1000">
                <a:latin typeface="メイリオ" panose="020B0604030504040204" pitchFamily="50" charset="-128"/>
                <a:ea typeface="メイリオ" panose="020B0604030504040204" pitchFamily="50" charset="-128"/>
              </a:rPr>
              <a:t>～</a:t>
            </a:r>
            <a:r>
              <a:rPr lang="en-US" altLang="ja-JP" sz="1000">
                <a:latin typeface="メイリオ" panose="020B0604030504040204" pitchFamily="50" charset="-128"/>
                <a:ea typeface="メイリオ" panose="020B0604030504040204" pitchFamily="50" charset="-128"/>
              </a:rPr>
              <a:t>149</a:t>
            </a:r>
            <a:r>
              <a:rPr lang="ja-JP" altLang="en-US" sz="1000">
                <a:latin typeface="メイリオ" panose="020B0604030504040204" pitchFamily="50" charset="-128"/>
                <a:ea typeface="メイリオ" panose="020B0604030504040204" pitchFamily="50" charset="-128"/>
              </a:rPr>
              <a:t>の時</a:t>
            </a:r>
            <a:endParaRPr lang="en-US" altLang="ja-JP" sz="1000">
              <a:latin typeface="メイリオ" panose="020B0604030504040204" pitchFamily="50" charset="-128"/>
              <a:ea typeface="メイリオ" panose="020B0604030504040204" pitchFamily="50" charset="-128"/>
            </a:endParaRPr>
          </a:p>
        </p:txBody>
      </p:sp>
      <p:sp>
        <p:nvSpPr>
          <p:cNvPr id="35" name="テキスト ボックス 34">
            <a:extLst>
              <a:ext uri="{FF2B5EF4-FFF2-40B4-BE49-F238E27FC236}">
                <a16:creationId xmlns:a16="http://schemas.microsoft.com/office/drawing/2014/main" id="{554A926B-AD3E-4BBD-AC60-87F6984B4744}"/>
              </a:ext>
            </a:extLst>
          </p:cNvPr>
          <p:cNvSpPr txBox="1"/>
          <p:nvPr/>
        </p:nvSpPr>
        <p:spPr>
          <a:xfrm>
            <a:off x="3156542" y="2006132"/>
            <a:ext cx="1923312" cy="246221"/>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一番風呂ポイント</a:t>
            </a:r>
            <a:r>
              <a:rPr lang="en-US" altLang="ja-JP" sz="1000">
                <a:latin typeface="メイリオ" panose="020B0604030504040204" pitchFamily="50" charset="-128"/>
                <a:ea typeface="メイリオ" panose="020B0604030504040204" pitchFamily="50" charset="-128"/>
              </a:rPr>
              <a:t>150</a:t>
            </a:r>
            <a:r>
              <a:rPr lang="ja-JP" altLang="en-US" sz="1000">
                <a:latin typeface="メイリオ" panose="020B0604030504040204" pitchFamily="50" charset="-128"/>
                <a:ea typeface="メイリオ" panose="020B0604030504040204" pitchFamily="50" charset="-128"/>
              </a:rPr>
              <a:t>の時</a:t>
            </a:r>
            <a:endParaRPr lang="en-US" altLang="ja-JP" sz="1000">
              <a:latin typeface="メイリオ" panose="020B0604030504040204" pitchFamily="50" charset="-128"/>
              <a:ea typeface="メイリオ" panose="020B0604030504040204" pitchFamily="50" charset="-128"/>
            </a:endParaRPr>
          </a:p>
        </p:txBody>
      </p:sp>
      <p:grpSp>
        <p:nvGrpSpPr>
          <p:cNvPr id="4" name="グループ化 3">
            <a:extLst>
              <a:ext uri="{FF2B5EF4-FFF2-40B4-BE49-F238E27FC236}">
                <a16:creationId xmlns:a16="http://schemas.microsoft.com/office/drawing/2014/main" id="{FA8009C5-047A-4AC9-8712-A45287E1CE6F}"/>
              </a:ext>
            </a:extLst>
          </p:cNvPr>
          <p:cNvGrpSpPr/>
          <p:nvPr/>
        </p:nvGrpSpPr>
        <p:grpSpPr>
          <a:xfrm>
            <a:off x="3020340" y="2228906"/>
            <a:ext cx="2274642" cy="3847503"/>
            <a:chOff x="3020340" y="2228906"/>
            <a:chExt cx="2274642" cy="3847503"/>
          </a:xfrm>
        </p:grpSpPr>
        <p:grpSp>
          <p:nvGrpSpPr>
            <p:cNvPr id="5" name="グループ化 4">
              <a:extLst>
                <a:ext uri="{FF2B5EF4-FFF2-40B4-BE49-F238E27FC236}">
                  <a16:creationId xmlns:a16="http://schemas.microsoft.com/office/drawing/2014/main" id="{2C478752-8B72-4A38-B610-3400B6F5EDC2}"/>
                </a:ext>
              </a:extLst>
            </p:cNvPr>
            <p:cNvGrpSpPr/>
            <p:nvPr/>
          </p:nvGrpSpPr>
          <p:grpSpPr>
            <a:xfrm>
              <a:off x="3086098" y="2228906"/>
              <a:ext cx="2143127" cy="3847503"/>
              <a:chOff x="2909835" y="1311705"/>
              <a:chExt cx="1274237" cy="2287606"/>
            </a:xfrm>
          </p:grpSpPr>
          <p:pic>
            <p:nvPicPr>
              <p:cNvPr id="31" name="図 30">
                <a:extLst>
                  <a:ext uri="{FF2B5EF4-FFF2-40B4-BE49-F238E27FC236}">
                    <a16:creationId xmlns:a16="http://schemas.microsoft.com/office/drawing/2014/main" id="{B27E0E3B-7384-416A-ACFE-9B1DC6F109DF}"/>
                  </a:ext>
                </a:extLst>
              </p:cNvPr>
              <p:cNvPicPr>
                <a:picLocks noChangeAspect="1"/>
              </p:cNvPicPr>
              <p:nvPr/>
            </p:nvPicPr>
            <p:blipFill>
              <a:blip r:embed="rId2"/>
              <a:stretch>
                <a:fillRect/>
              </a:stretch>
            </p:blipFill>
            <p:spPr>
              <a:xfrm>
                <a:off x="2909835" y="1311705"/>
                <a:ext cx="1274237" cy="2287606"/>
              </a:xfrm>
              <a:prstGeom prst="rect">
                <a:avLst/>
              </a:prstGeom>
            </p:spPr>
          </p:pic>
          <p:sp>
            <p:nvSpPr>
              <p:cNvPr id="33" name="四角形: 角を丸くする 32">
                <a:extLst>
                  <a:ext uri="{FF2B5EF4-FFF2-40B4-BE49-F238E27FC236}">
                    <a16:creationId xmlns:a16="http://schemas.microsoft.com/office/drawing/2014/main" id="{6C9BD8AE-28FA-409F-9FD0-ABAF8396E842}"/>
                  </a:ext>
                </a:extLst>
              </p:cNvPr>
              <p:cNvSpPr/>
              <p:nvPr/>
            </p:nvSpPr>
            <p:spPr>
              <a:xfrm>
                <a:off x="2982680" y="1539627"/>
                <a:ext cx="1101116" cy="87078"/>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34" name="テキスト ボックス 33">
                <a:extLst>
                  <a:ext uri="{FF2B5EF4-FFF2-40B4-BE49-F238E27FC236}">
                    <a16:creationId xmlns:a16="http://schemas.microsoft.com/office/drawing/2014/main" id="{C1417393-0780-4813-8373-FDDEA6A6CC3B}"/>
                  </a:ext>
                </a:extLst>
              </p:cNvPr>
              <p:cNvSpPr txBox="1"/>
              <p:nvPr/>
            </p:nvSpPr>
            <p:spPr>
              <a:xfrm>
                <a:off x="3272470" y="1348304"/>
                <a:ext cx="521534" cy="219593"/>
              </a:xfrm>
              <a:prstGeom prst="rect">
                <a:avLst/>
              </a:prstGeom>
              <a:noFill/>
            </p:spPr>
            <p:txBody>
              <a:bodyPr wrap="none" rtlCol="0" anchor="t">
                <a:spAutoFit/>
              </a:bodyPr>
              <a:lstStyle/>
              <a:p>
                <a:pPr algn="ctr"/>
                <a:r>
                  <a:rPr kumimoji="1" lang="ja-JP" altLang="en-US" b="1">
                    <a:gradFill flip="none" rotWithShape="1">
                      <a:gsLst>
                        <a:gs pos="0">
                          <a:srgbClr val="FFCCCC"/>
                        </a:gs>
                        <a:gs pos="100000">
                          <a:srgbClr val="FF6699"/>
                        </a:gs>
                      </a:gsLst>
                      <a:lin ang="5400000" scaled="1"/>
                      <a:tileRect/>
                    </a:gradFill>
                    <a:ea typeface="メイリオ"/>
                  </a:rPr>
                  <a:t>最大！</a:t>
                </a:r>
                <a:endParaRPr lang="ja-JP"/>
              </a:p>
            </p:txBody>
          </p:sp>
        </p:grpSp>
        <p:sp>
          <p:nvSpPr>
            <p:cNvPr id="18" name="テキスト ボックス 17">
              <a:extLst>
                <a:ext uri="{FF2B5EF4-FFF2-40B4-BE49-F238E27FC236}">
                  <a16:creationId xmlns:a16="http://schemas.microsoft.com/office/drawing/2014/main" id="{9527E8F3-E506-4E58-8C66-D519EC9C7C81}"/>
                </a:ext>
              </a:extLst>
            </p:cNvPr>
            <p:cNvSpPr txBox="1"/>
            <p:nvPr/>
          </p:nvSpPr>
          <p:spPr>
            <a:xfrm>
              <a:off x="3020340" y="4152657"/>
              <a:ext cx="2274642" cy="338554"/>
            </a:xfrm>
            <a:prstGeom prst="rect">
              <a:avLst/>
            </a:prstGeom>
            <a:noFill/>
          </p:spPr>
          <p:txBody>
            <a:bodyPr wrap="square" rtlCol="0">
              <a:spAutoFit/>
            </a:bodyPr>
            <a:lstStyle/>
            <a:p>
              <a:r>
                <a:rPr kumimoji="1" lang="ja-JP" altLang="en-US" sz="16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2041579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591843" y="813598"/>
            <a:ext cx="6380455" cy="400110"/>
          </a:xfrm>
          <a:prstGeom prst="rect">
            <a:avLst/>
          </a:prstGeom>
          <a:noFill/>
        </p:spPr>
        <p:txBody>
          <a:bodyPr wrap="square" rtlCol="0">
            <a:spAutoFit/>
          </a:bodyPr>
          <a:lstStyle/>
          <a:p>
            <a:r>
              <a:rPr lang="ja-JP" altLang="en-US" sz="1000">
                <a:latin typeface="メイリオ" panose="020B0604030504040204" pitchFamily="50" charset="-128"/>
                <a:ea typeface="メイリオ" panose="020B0604030504040204" pitchFamily="50" charset="-128"/>
              </a:rPr>
              <a:t>制限時間は</a:t>
            </a:r>
            <a:r>
              <a:rPr lang="en-US" altLang="ja-JP" sz="1000" b="1">
                <a:latin typeface="メイリオ" panose="020B0604030504040204" pitchFamily="50" charset="-128"/>
                <a:ea typeface="メイリオ" panose="020B0604030504040204" pitchFamily="50" charset="-128"/>
              </a:rPr>
              <a:t>10</a:t>
            </a:r>
            <a:r>
              <a:rPr lang="ja-JP" altLang="en-US" sz="1000" b="1">
                <a:latin typeface="メイリオ" panose="020B0604030504040204" pitchFamily="50" charset="-128"/>
                <a:ea typeface="メイリオ" panose="020B0604030504040204" pitchFamily="50" charset="-128"/>
              </a:rPr>
              <a:t>秒</a:t>
            </a:r>
            <a:r>
              <a:rPr lang="ja-JP" altLang="en-US" sz="1000">
                <a:latin typeface="メイリオ" panose="020B0604030504040204" pitchFamily="50" charset="-128"/>
                <a:ea typeface="メイリオ" panose="020B0604030504040204" pitchFamily="50" charset="-128"/>
              </a:rPr>
              <a:t>とする。</a:t>
            </a:r>
            <a:r>
              <a:rPr lang="en-US" altLang="ja-JP" sz="1000">
                <a:latin typeface="メイリオ" panose="020B0604030504040204" pitchFamily="50" charset="-128"/>
                <a:ea typeface="メイリオ" panose="020B0604030504040204" pitchFamily="50" charset="-128"/>
              </a:rPr>
              <a:t>※</a:t>
            </a:r>
            <a:r>
              <a:rPr lang="ja-JP" altLang="en-US" sz="1000">
                <a:latin typeface="メイリオ" panose="020B0604030504040204" pitchFamily="50" charset="-128"/>
                <a:ea typeface="メイリオ" panose="020B0604030504040204" pitchFamily="50" charset="-128"/>
              </a:rPr>
              <a:t>要調整</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キャラをタップ</a:t>
            </a:r>
            <a:r>
              <a:rPr lang="ja-JP" altLang="en-US" sz="1000" strike="sngStrike">
                <a:solidFill>
                  <a:srgbClr val="FF0000"/>
                </a:solidFill>
                <a:latin typeface="メイリオ" panose="020B0604030504040204" pitchFamily="50" charset="-128"/>
                <a:ea typeface="メイリオ" panose="020B0604030504040204" pitchFamily="50" charset="-128"/>
              </a:rPr>
              <a:t>やスワイプ</a:t>
            </a:r>
            <a:r>
              <a:rPr lang="ja-JP" altLang="en-US" sz="1000">
                <a:latin typeface="メイリオ" panose="020B0604030504040204" pitchFamily="50" charset="-128"/>
                <a:ea typeface="メイリオ" panose="020B0604030504040204" pitchFamily="50" charset="-128"/>
              </a:rPr>
              <a:t>することでリアクションをとる。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2031325" cy="276999"/>
          </a:xfrm>
          <a:prstGeom prst="rect">
            <a:avLst/>
          </a:prstGeom>
          <a:noFill/>
        </p:spPr>
        <p:txBody>
          <a:bodyPr wrap="none" rtlCol="0">
            <a:spAutoFit/>
          </a:bodyPr>
          <a:lstStyle/>
          <a:p>
            <a:r>
              <a:rPr kumimoji="1" lang="ja-JP" altLang="en-US" sz="1200" b="1"/>
              <a:t>●おさわりモードについて</a:t>
            </a:r>
          </a:p>
        </p:txBody>
      </p:sp>
      <p:sp>
        <p:nvSpPr>
          <p:cNvPr id="31" name="テキスト ボックス 30">
            <a:extLst>
              <a:ext uri="{FF2B5EF4-FFF2-40B4-BE49-F238E27FC236}">
                <a16:creationId xmlns:a16="http://schemas.microsoft.com/office/drawing/2014/main" id="{CFFA357B-8518-4C50-8049-16A572377DB1}"/>
              </a:ext>
            </a:extLst>
          </p:cNvPr>
          <p:cNvSpPr txBox="1"/>
          <p:nvPr/>
        </p:nvSpPr>
        <p:spPr>
          <a:xfrm>
            <a:off x="662356" y="1398417"/>
            <a:ext cx="2277903" cy="261610"/>
          </a:xfrm>
          <a:prstGeom prst="rect">
            <a:avLst/>
          </a:prstGeom>
          <a:noFill/>
        </p:spPr>
        <p:txBody>
          <a:bodyPr wrap="square" rtlCol="0">
            <a:spAutoFit/>
          </a:bodyPr>
          <a:lstStyle/>
          <a:p>
            <a:r>
              <a:rPr kumimoji="1" lang="ja-JP" altLang="en-US" sz="1100" b="1"/>
              <a:t>・カメラ操作について</a:t>
            </a:r>
            <a:endParaRPr kumimoji="1" lang="en-US" altLang="ja-JP" sz="1100" b="1"/>
          </a:p>
        </p:txBody>
      </p:sp>
      <p:sp>
        <p:nvSpPr>
          <p:cNvPr id="32" name="テキスト ボックス 31">
            <a:extLst>
              <a:ext uri="{FF2B5EF4-FFF2-40B4-BE49-F238E27FC236}">
                <a16:creationId xmlns:a16="http://schemas.microsoft.com/office/drawing/2014/main" id="{ECAC1251-4975-4BCE-9BCE-59090B10F9AB}"/>
              </a:ext>
            </a:extLst>
          </p:cNvPr>
          <p:cNvSpPr txBox="1"/>
          <p:nvPr/>
        </p:nvSpPr>
        <p:spPr>
          <a:xfrm>
            <a:off x="797216" y="1662203"/>
            <a:ext cx="6380455" cy="400110"/>
          </a:xfrm>
          <a:prstGeom prst="rect">
            <a:avLst/>
          </a:prstGeom>
          <a:noFill/>
        </p:spPr>
        <p:txBody>
          <a:bodyPr wrap="square" rtlCol="0">
            <a:spAutoFit/>
          </a:bodyPr>
          <a:lstStyle/>
          <a:p>
            <a:r>
              <a:rPr kumimoji="1" lang="ja-JP" altLang="en-US" sz="1000"/>
              <a:t>左右スワイプでキャラを囲むように移動、上下スワイプでカメラの角度を上下させる。</a:t>
            </a:r>
            <a:r>
              <a:rPr kumimoji="1" lang="en-US" altLang="ja-JP" sz="1000"/>
              <a:t>※</a:t>
            </a:r>
            <a:r>
              <a:rPr kumimoji="1" lang="ja-JP" altLang="en-US" sz="1000"/>
              <a:t>最大</a:t>
            </a:r>
            <a:r>
              <a:rPr kumimoji="1" lang="en-US" altLang="ja-JP" sz="1000"/>
              <a:t>20</a:t>
            </a:r>
            <a:r>
              <a:rPr kumimoji="1" lang="ja-JP" altLang="en-US" sz="1000"/>
              <a:t>度くらい？</a:t>
            </a:r>
            <a:endParaRPr kumimoji="1" lang="en-US" altLang="ja-JP" sz="1000"/>
          </a:p>
          <a:p>
            <a:r>
              <a:rPr kumimoji="1" lang="ja-JP" altLang="en-US" sz="1000"/>
              <a:t>ピンチイン</a:t>
            </a:r>
            <a:r>
              <a:rPr kumimoji="1" lang="en-US" altLang="ja-JP" sz="1000"/>
              <a:t>/</a:t>
            </a:r>
            <a:r>
              <a:rPr kumimoji="1" lang="ja-JP" altLang="en-US" sz="1000"/>
              <a:t>アウトでキャラを拡大</a:t>
            </a:r>
            <a:r>
              <a:rPr kumimoji="1" lang="en-US" altLang="ja-JP" sz="1000"/>
              <a:t>/</a:t>
            </a:r>
            <a:r>
              <a:rPr kumimoji="1" lang="ja-JP" altLang="en-US" sz="1000"/>
              <a:t>縮小をする。</a:t>
            </a:r>
            <a:endParaRPr kumimoji="1" lang="en-US" altLang="ja-JP" sz="1000"/>
          </a:p>
        </p:txBody>
      </p:sp>
      <p:sp>
        <p:nvSpPr>
          <p:cNvPr id="33" name="テキスト ボックス 32">
            <a:extLst>
              <a:ext uri="{FF2B5EF4-FFF2-40B4-BE49-F238E27FC236}">
                <a16:creationId xmlns:a16="http://schemas.microsoft.com/office/drawing/2014/main" id="{216DC45E-EC9B-4210-81C6-76303C81AB8E}"/>
              </a:ext>
            </a:extLst>
          </p:cNvPr>
          <p:cNvSpPr txBox="1"/>
          <p:nvPr/>
        </p:nvSpPr>
        <p:spPr>
          <a:xfrm>
            <a:off x="591843" y="2299346"/>
            <a:ext cx="4085255" cy="261610"/>
          </a:xfrm>
          <a:prstGeom prst="rect">
            <a:avLst/>
          </a:prstGeom>
          <a:noFill/>
        </p:spPr>
        <p:txBody>
          <a:bodyPr wrap="square" rtlCol="0" anchor="t">
            <a:spAutoFit/>
          </a:bodyPr>
          <a:lstStyle/>
          <a:p>
            <a:r>
              <a:rPr kumimoji="1" lang="ja-JP" altLang="en-US" sz="1100" b="1">
                <a:ea typeface="メイリオ"/>
              </a:rPr>
              <a:t>・キャラのリアクションについて</a:t>
            </a:r>
            <a:r>
              <a:rPr kumimoji="1" lang="ja-JP" altLang="en-US" sz="1100" b="1">
                <a:solidFill>
                  <a:srgbClr val="FF0000"/>
                </a:solidFill>
                <a:ea typeface="メイリオ"/>
              </a:rPr>
              <a:t>（20200127追記）</a:t>
            </a:r>
            <a:endParaRPr kumimoji="1" lang="en-US" altLang="ja-JP" sz="1100" b="1">
              <a:solidFill>
                <a:srgbClr val="FF0000"/>
              </a:solidFill>
            </a:endParaRPr>
          </a:p>
        </p:txBody>
      </p:sp>
      <p:sp>
        <p:nvSpPr>
          <p:cNvPr id="34" name="テキスト ボックス 33">
            <a:extLst>
              <a:ext uri="{FF2B5EF4-FFF2-40B4-BE49-F238E27FC236}">
                <a16:creationId xmlns:a16="http://schemas.microsoft.com/office/drawing/2014/main" id="{A69C089A-4E7A-4445-8D79-459DFF23E271}"/>
              </a:ext>
            </a:extLst>
          </p:cNvPr>
          <p:cNvSpPr txBox="1"/>
          <p:nvPr/>
        </p:nvSpPr>
        <p:spPr>
          <a:xfrm>
            <a:off x="726703" y="2563132"/>
            <a:ext cx="6380455" cy="553998"/>
          </a:xfrm>
          <a:prstGeom prst="rect">
            <a:avLst/>
          </a:prstGeom>
          <a:noFill/>
        </p:spPr>
        <p:txBody>
          <a:bodyPr wrap="square" rtlCol="0" anchor="t">
            <a:spAutoFit/>
          </a:bodyPr>
          <a:lstStyle/>
          <a:p>
            <a:r>
              <a:rPr kumimoji="1" lang="ja-JP" altLang="en-US" sz="1000">
                <a:ea typeface="メイリオ"/>
              </a:rPr>
              <a:t>タップした箇所に応じて以下のリアクションを交互に行う。</a:t>
            </a:r>
            <a:endParaRPr kumimoji="1" lang="en-US" altLang="ja-JP" sz="1000">
              <a:ea typeface="メイリオ"/>
            </a:endParaRPr>
          </a:p>
          <a:p>
            <a:r>
              <a:rPr kumimoji="1" lang="ja-JP" altLang="en-US" sz="1000">
                <a:ea typeface="メイリオ"/>
              </a:rPr>
              <a:t>　頭部分をタップ→びっくり、よろめいて前かがみになる</a:t>
            </a:r>
            <a:endParaRPr lang="ja-JP" sz="1000">
              <a:ea typeface="メイリオ"/>
            </a:endParaRPr>
          </a:p>
          <a:p>
            <a:r>
              <a:rPr kumimoji="1" lang="ja-JP" altLang="en-US" sz="1000">
                <a:ea typeface="メイリオ"/>
              </a:rPr>
              <a:t>　</a:t>
            </a:r>
            <a:r>
              <a:rPr kumimoji="1" lang="ja-JP" sz="1000">
                <a:ea typeface="メイリオ"/>
              </a:rPr>
              <a:t>身体部分をタップ→</a:t>
            </a:r>
            <a:r>
              <a:rPr kumimoji="1" lang="ja-JP" altLang="en-US" sz="1000">
                <a:ea typeface="メイリオ"/>
              </a:rPr>
              <a:t>きょろきょろ、くすぐったくて笑う</a:t>
            </a:r>
            <a:endParaRPr lang="en-US" altLang="ja-JP" sz="1000">
              <a:ea typeface="メイリオ"/>
            </a:endParaRPr>
          </a:p>
        </p:txBody>
      </p:sp>
      <p:sp>
        <p:nvSpPr>
          <p:cNvPr id="11" name="テキスト ボックス 10">
            <a:extLst>
              <a:ext uri="{FF2B5EF4-FFF2-40B4-BE49-F238E27FC236}">
                <a16:creationId xmlns:a16="http://schemas.microsoft.com/office/drawing/2014/main" id="{66879C77-F28E-44AB-B52B-77C9B54DA67C}"/>
              </a:ext>
            </a:extLst>
          </p:cNvPr>
          <p:cNvSpPr txBox="1"/>
          <p:nvPr/>
        </p:nvSpPr>
        <p:spPr>
          <a:xfrm>
            <a:off x="591842" y="3219960"/>
            <a:ext cx="2661897" cy="261610"/>
          </a:xfrm>
          <a:prstGeom prst="rect">
            <a:avLst/>
          </a:prstGeom>
          <a:noFill/>
        </p:spPr>
        <p:txBody>
          <a:bodyPr wrap="square" rtlCol="0">
            <a:spAutoFit/>
          </a:bodyPr>
          <a:lstStyle/>
          <a:p>
            <a:r>
              <a:rPr kumimoji="1" lang="ja-JP" altLang="en-US" sz="1100" b="1"/>
              <a:t>・入力とモーションの再生</a:t>
            </a:r>
            <a:endParaRPr kumimoji="1" lang="en-US" altLang="ja-JP" sz="1100" b="1"/>
          </a:p>
        </p:txBody>
      </p:sp>
      <p:sp>
        <p:nvSpPr>
          <p:cNvPr id="12" name="テキスト ボックス 11">
            <a:extLst>
              <a:ext uri="{FF2B5EF4-FFF2-40B4-BE49-F238E27FC236}">
                <a16:creationId xmlns:a16="http://schemas.microsoft.com/office/drawing/2014/main" id="{D2FCD20A-4CB9-4E21-978F-75886362BB53}"/>
              </a:ext>
            </a:extLst>
          </p:cNvPr>
          <p:cNvSpPr txBox="1"/>
          <p:nvPr/>
        </p:nvSpPr>
        <p:spPr>
          <a:xfrm>
            <a:off x="797215" y="3453436"/>
            <a:ext cx="6380455" cy="553998"/>
          </a:xfrm>
          <a:prstGeom prst="rect">
            <a:avLst/>
          </a:prstGeom>
          <a:noFill/>
        </p:spPr>
        <p:txBody>
          <a:bodyPr wrap="square" rtlCol="0">
            <a:spAutoFit/>
          </a:bodyPr>
          <a:lstStyle/>
          <a:p>
            <a:r>
              <a:rPr kumimoji="1" lang="ja-JP" altLang="en-US" sz="1000"/>
              <a:t>入力自体は常に受け付けていて、新たな入力があると前のモーションをキャンセルし</a:t>
            </a:r>
            <a:endParaRPr kumimoji="1" lang="en-US" altLang="ja-JP" sz="1000"/>
          </a:p>
          <a:p>
            <a:r>
              <a:rPr kumimoji="1" lang="ja-JP" altLang="en-US" sz="1000"/>
              <a:t>新たなモーションを発生させる。</a:t>
            </a:r>
            <a:endParaRPr kumimoji="1" lang="en-US" altLang="ja-JP" sz="1000"/>
          </a:p>
          <a:p>
            <a:r>
              <a:rPr kumimoji="1" lang="ja-JP" altLang="en-US" sz="1000"/>
              <a:t>（ラップのような挙動になるのは許容する）</a:t>
            </a:r>
            <a:endParaRPr kumimoji="1" lang="en-US" altLang="ja-JP" sz="1000"/>
          </a:p>
        </p:txBody>
      </p:sp>
    </p:spTree>
    <p:extLst>
      <p:ext uri="{BB962C8B-B14F-4D97-AF65-F5344CB8AC3E}">
        <p14:creationId xmlns:p14="http://schemas.microsoft.com/office/powerpoint/2010/main" val="3041445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0ABA5C5B-5C77-4FAF-9B5E-BD8A5F632345}"/>
              </a:ext>
            </a:extLst>
          </p:cNvPr>
          <p:cNvGrpSpPr/>
          <p:nvPr/>
        </p:nvGrpSpPr>
        <p:grpSpPr>
          <a:xfrm>
            <a:off x="4928567" y="1683827"/>
            <a:ext cx="1638856" cy="2938973"/>
            <a:chOff x="3384859" y="1683827"/>
            <a:chExt cx="1946317" cy="3490345"/>
          </a:xfrm>
        </p:grpSpPr>
        <p:pic>
          <p:nvPicPr>
            <p:cNvPr id="41" name="図 40">
              <a:extLst>
                <a:ext uri="{FF2B5EF4-FFF2-40B4-BE49-F238E27FC236}">
                  <a16:creationId xmlns:a16="http://schemas.microsoft.com/office/drawing/2014/main" id="{5FF7C7EE-D4FF-4993-81DC-49E3E4EB58F2}"/>
                </a:ext>
              </a:extLst>
            </p:cNvPr>
            <p:cNvPicPr>
              <a:picLocks noChangeAspect="1"/>
            </p:cNvPicPr>
            <p:nvPr/>
          </p:nvPicPr>
          <p:blipFill>
            <a:blip r:embed="rId2"/>
            <a:stretch>
              <a:fillRect/>
            </a:stretch>
          </p:blipFill>
          <p:spPr>
            <a:xfrm>
              <a:off x="3384859" y="1683827"/>
              <a:ext cx="1946317" cy="3490345"/>
            </a:xfrm>
            <a:prstGeom prst="rect">
              <a:avLst/>
            </a:prstGeom>
          </p:spPr>
        </p:pic>
        <p:pic>
          <p:nvPicPr>
            <p:cNvPr id="42" name="Picture 2" descr="「抽選箱 イラスト」の画像検索結果">
              <a:extLst>
                <a:ext uri="{FF2B5EF4-FFF2-40B4-BE49-F238E27FC236}">
                  <a16:creationId xmlns:a16="http://schemas.microsoft.com/office/drawing/2014/main" id="{1577A4BF-42CB-4C4D-B767-47458E6CB13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3662711" y="3470057"/>
              <a:ext cx="1331996" cy="1639269"/>
            </a:xfrm>
            <a:prstGeom prst="rect">
              <a:avLst/>
            </a:prstGeom>
            <a:noFill/>
            <a:extLst>
              <a:ext uri="{909E8E84-426E-40DD-AFC4-6F175D3DCCD1}">
                <a14:hiddenFill xmlns:a14="http://schemas.microsoft.com/office/drawing/2010/main">
                  <a:solidFill>
                    <a:srgbClr val="FFFFFF"/>
                  </a:solidFill>
                </a14:hiddenFill>
              </a:ext>
            </a:extLst>
          </p:spPr>
        </p:pic>
        <p:sp>
          <p:nvSpPr>
            <p:cNvPr id="36" name="円弧 35">
              <a:extLst>
                <a:ext uri="{FF2B5EF4-FFF2-40B4-BE49-F238E27FC236}">
                  <a16:creationId xmlns:a16="http://schemas.microsoft.com/office/drawing/2014/main" id="{44FD9B2A-5029-4F9A-BBB2-E5EE55858AE8}"/>
                </a:ext>
              </a:extLst>
            </p:cNvPr>
            <p:cNvSpPr/>
            <p:nvPr/>
          </p:nvSpPr>
          <p:spPr>
            <a:xfrm rot="2512017">
              <a:off x="4104869" y="31774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0" name="円弧 49">
              <a:extLst>
                <a:ext uri="{FF2B5EF4-FFF2-40B4-BE49-F238E27FC236}">
                  <a16:creationId xmlns:a16="http://schemas.microsoft.com/office/drawing/2014/main" id="{9BBFAC2B-BDAB-4009-9327-EDB5742CF17B}"/>
                </a:ext>
              </a:extLst>
            </p:cNvPr>
            <p:cNvSpPr/>
            <p:nvPr/>
          </p:nvSpPr>
          <p:spPr>
            <a:xfrm rot="2512017">
              <a:off x="3914369" y="3291714"/>
              <a:ext cx="390525" cy="490034"/>
            </a:xfrm>
            <a:prstGeom prst="arc">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4" name="二等辺三角形 43">
              <a:extLst>
                <a:ext uri="{FF2B5EF4-FFF2-40B4-BE49-F238E27FC236}">
                  <a16:creationId xmlns:a16="http://schemas.microsoft.com/office/drawing/2014/main" id="{003BF344-ABBC-4EE7-98B9-E80CEA6BDCC7}"/>
                </a:ext>
              </a:extLst>
            </p:cNvPr>
            <p:cNvSpPr/>
            <p:nvPr/>
          </p:nvSpPr>
          <p:spPr>
            <a:xfrm rot="18900000">
              <a:off x="4005684" y="3041895"/>
              <a:ext cx="400050" cy="202006"/>
            </a:xfrm>
            <a:prstGeom prst="triangle">
              <a:avLst/>
            </a:prstGeom>
            <a:solidFill>
              <a:srgbClr val="FFCCCC"/>
            </a:solid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8ACCE4DB-DF7E-4A73-A585-8326D96BD956}"/>
                </a:ext>
              </a:extLst>
            </p:cNvPr>
            <p:cNvSpPr/>
            <p:nvPr/>
          </p:nvSpPr>
          <p:spPr>
            <a:xfrm>
              <a:off x="4726510" y="1756290"/>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40" name="正方形/長方形 39">
              <a:extLst>
                <a:ext uri="{FF2B5EF4-FFF2-40B4-BE49-F238E27FC236}">
                  <a16:creationId xmlns:a16="http://schemas.microsoft.com/office/drawing/2014/main" id="{E262892E-DA11-46E9-8FB4-448D3D871FED}"/>
                </a:ext>
              </a:extLst>
            </p:cNvPr>
            <p:cNvSpPr/>
            <p:nvPr/>
          </p:nvSpPr>
          <p:spPr>
            <a:xfrm>
              <a:off x="3481154" y="1775976"/>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45" name="テキスト ボックス 44">
            <a:extLst>
              <a:ext uri="{FF2B5EF4-FFF2-40B4-BE49-F238E27FC236}">
                <a16:creationId xmlns:a16="http://schemas.microsoft.com/office/drawing/2014/main" id="{7486AB67-C0DA-4A4D-8080-175B39D02A25}"/>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■一番風呂について</a:t>
            </a:r>
          </a:p>
        </p:txBody>
      </p:sp>
      <p:sp>
        <p:nvSpPr>
          <p:cNvPr id="46" name="フッター プレースホルダー 68">
            <a:extLst>
              <a:ext uri="{FF2B5EF4-FFF2-40B4-BE49-F238E27FC236}">
                <a16:creationId xmlns:a16="http://schemas.microsoft.com/office/drawing/2014/main" id="{F52017C1-072B-41C7-A6C7-B30E36E4E163}"/>
              </a:ext>
            </a:extLst>
          </p:cNvPr>
          <p:cNvSpPr>
            <a:spLocks noGrp="1"/>
          </p:cNvSpPr>
          <p:nvPr>
            <p:ph type="ftr" sz="quarter" idx="11"/>
          </p:nvPr>
        </p:nvSpPr>
        <p:spPr>
          <a:xfrm>
            <a:off x="0" y="6492874"/>
            <a:ext cx="3086100" cy="365125"/>
          </a:xfrm>
        </p:spPr>
        <p:txBody>
          <a:bodyPr/>
          <a:lstStyle/>
          <a:p>
            <a:r>
              <a:rPr kumimoji="1" lang="en-US" altLang="ja-JP"/>
              <a:t>CONFIDENTIAL</a:t>
            </a:r>
            <a:endParaRPr kumimoji="1" lang="ja-JP" altLang="en-US"/>
          </a:p>
        </p:txBody>
      </p:sp>
      <p:sp>
        <p:nvSpPr>
          <p:cNvPr id="47" name="スライド番号プレースホルダー 69">
            <a:extLst>
              <a:ext uri="{FF2B5EF4-FFF2-40B4-BE49-F238E27FC236}">
                <a16:creationId xmlns:a16="http://schemas.microsoft.com/office/drawing/2014/main" id="{4DA9867C-A6C8-4F41-A554-360B6455F178}"/>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26" name="テキスト ボックス 25">
            <a:extLst>
              <a:ext uri="{FF2B5EF4-FFF2-40B4-BE49-F238E27FC236}">
                <a16:creationId xmlns:a16="http://schemas.microsoft.com/office/drawing/2014/main" id="{8160DF41-0882-4BCD-8D8B-1628723B11EA}"/>
              </a:ext>
            </a:extLst>
          </p:cNvPr>
          <p:cNvSpPr txBox="1"/>
          <p:nvPr/>
        </p:nvSpPr>
        <p:spPr>
          <a:xfrm>
            <a:off x="618886" y="813292"/>
            <a:ext cx="6380455" cy="553998"/>
          </a:xfrm>
          <a:prstGeom prst="rect">
            <a:avLst/>
          </a:prstGeom>
          <a:noFill/>
        </p:spPr>
        <p:txBody>
          <a:bodyPr wrap="square" rtlCol="0">
            <a:spAutoFit/>
          </a:bodyPr>
          <a:lstStyle/>
          <a:p>
            <a:r>
              <a:rPr lang="en-US" altLang="ja-JP" sz="1000">
                <a:latin typeface="メイリオ" panose="020B0604030504040204" pitchFamily="50" charset="-128"/>
                <a:ea typeface="メイリオ" panose="020B0604030504040204" pitchFamily="50" charset="-128"/>
              </a:rPr>
              <a:t>Red mine </a:t>
            </a:r>
            <a:r>
              <a:rPr lang="ja-JP" altLang="en-US" sz="1000">
                <a:latin typeface="メイリオ" panose="020B0604030504040204" pitchFamily="50" charset="-128"/>
                <a:ea typeface="メイリオ" panose="020B0604030504040204" pitchFamily="50" charset="-128"/>
              </a:rPr>
              <a:t>要望 </a:t>
            </a:r>
            <a:r>
              <a:rPr lang="en-US" altLang="ja-JP" sz="1000">
                <a:latin typeface="メイリオ" panose="020B0604030504040204" pitchFamily="50" charset="-128"/>
                <a:ea typeface="メイリオ" panose="020B0604030504040204" pitchFamily="50" charset="-128"/>
              </a:rPr>
              <a:t>#243</a:t>
            </a:r>
            <a:r>
              <a:rPr lang="ja-JP" altLang="en-US" sz="1000">
                <a:latin typeface="メイリオ" panose="020B0604030504040204" pitchFamily="50" charset="-128"/>
                <a:ea typeface="メイリオ" panose="020B0604030504040204" pitchFamily="50" charset="-128"/>
              </a:rPr>
              <a:t>　にもある通り優良誤認を避けるためルーレットをプレゼント箱に変更し、</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提供割合を確認できるボタンを設置する。</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また、背景を温泉から脱衣所に変更する。</a:t>
            </a:r>
            <a:endParaRPr lang="en-US" altLang="ja-JP" sz="1000">
              <a:latin typeface="メイリオ" panose="020B0604030504040204" pitchFamily="50" charset="-128"/>
              <a:ea typeface="メイリオ" panose="020B0604030504040204" pitchFamily="50" charset="-128"/>
            </a:endParaRPr>
          </a:p>
        </p:txBody>
      </p:sp>
      <p:sp>
        <p:nvSpPr>
          <p:cNvPr id="27" name="テキスト ボックス 26">
            <a:extLst>
              <a:ext uri="{FF2B5EF4-FFF2-40B4-BE49-F238E27FC236}">
                <a16:creationId xmlns:a16="http://schemas.microsoft.com/office/drawing/2014/main" id="{905AECED-028E-47A7-9B8D-EE29953A4DD6}"/>
              </a:ext>
            </a:extLst>
          </p:cNvPr>
          <p:cNvSpPr txBox="1"/>
          <p:nvPr/>
        </p:nvSpPr>
        <p:spPr>
          <a:xfrm>
            <a:off x="415419" y="531458"/>
            <a:ext cx="1569660" cy="276999"/>
          </a:xfrm>
          <a:prstGeom prst="rect">
            <a:avLst/>
          </a:prstGeom>
          <a:noFill/>
        </p:spPr>
        <p:txBody>
          <a:bodyPr wrap="none" rtlCol="0">
            <a:spAutoFit/>
          </a:bodyPr>
          <a:lstStyle/>
          <a:p>
            <a:r>
              <a:rPr kumimoji="1" lang="ja-JP" altLang="en-US" sz="1200" b="1"/>
              <a:t>●ルーレットの変更</a:t>
            </a:r>
          </a:p>
        </p:txBody>
      </p:sp>
      <p:sp>
        <p:nvSpPr>
          <p:cNvPr id="48" name="テキスト ボックス 47">
            <a:extLst>
              <a:ext uri="{FF2B5EF4-FFF2-40B4-BE49-F238E27FC236}">
                <a16:creationId xmlns:a16="http://schemas.microsoft.com/office/drawing/2014/main" id="{D1C49012-12C0-4490-ADC3-DC3B0A4D37E6}"/>
              </a:ext>
            </a:extLst>
          </p:cNvPr>
          <p:cNvSpPr txBox="1"/>
          <p:nvPr/>
        </p:nvSpPr>
        <p:spPr>
          <a:xfrm>
            <a:off x="419433" y="1426511"/>
            <a:ext cx="2277903" cy="261610"/>
          </a:xfrm>
          <a:prstGeom prst="rect">
            <a:avLst/>
          </a:prstGeom>
          <a:noFill/>
        </p:spPr>
        <p:txBody>
          <a:bodyPr wrap="square" rtlCol="0" anchor="t">
            <a:spAutoFit/>
          </a:bodyPr>
          <a:lstStyle/>
          <a:p>
            <a:r>
              <a:rPr kumimoji="1" lang="ja-JP" altLang="en-US" sz="1100" b="1">
                <a:ea typeface="メイリオ"/>
              </a:rPr>
              <a:t>・流れ</a:t>
            </a:r>
            <a:r>
              <a:rPr kumimoji="1" lang="en-US" altLang="ja-JP" sz="1100">
                <a:solidFill>
                  <a:srgbClr val="FF0000"/>
                </a:solidFill>
                <a:ea typeface="+mn-lt"/>
                <a:cs typeface="+mn-lt"/>
              </a:rPr>
              <a:t>(2020.1.20</a:t>
            </a:r>
            <a:r>
              <a:rPr kumimoji="1" lang="ja-JP" altLang="en-US" sz="1100">
                <a:solidFill>
                  <a:srgbClr val="FF0000"/>
                </a:solidFill>
                <a:ea typeface="+mn-lt"/>
                <a:cs typeface="+mn-lt"/>
              </a:rPr>
              <a:t>変更</a:t>
            </a:r>
            <a:r>
              <a:rPr kumimoji="1" lang="en-US" altLang="ja-JP" sz="1100">
                <a:solidFill>
                  <a:srgbClr val="FF0000"/>
                </a:solidFill>
                <a:ea typeface="+mn-lt"/>
                <a:cs typeface="+mn-lt"/>
              </a:rPr>
              <a:t>)</a:t>
            </a:r>
            <a:endParaRPr kumimoji="1" lang="en-US" altLang="ja-JP" sz="1100" b="1"/>
          </a:p>
        </p:txBody>
      </p:sp>
      <p:sp>
        <p:nvSpPr>
          <p:cNvPr id="39" name="矢印: 右 38">
            <a:extLst>
              <a:ext uri="{FF2B5EF4-FFF2-40B4-BE49-F238E27FC236}">
                <a16:creationId xmlns:a16="http://schemas.microsoft.com/office/drawing/2014/main" id="{C797DED3-84BD-4A5A-AD0A-D70B530D3C07}"/>
              </a:ext>
            </a:extLst>
          </p:cNvPr>
          <p:cNvSpPr/>
          <p:nvPr/>
        </p:nvSpPr>
        <p:spPr>
          <a:xfrm>
            <a:off x="4476722"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矢印: 右 52">
            <a:extLst>
              <a:ext uri="{FF2B5EF4-FFF2-40B4-BE49-F238E27FC236}">
                <a16:creationId xmlns:a16="http://schemas.microsoft.com/office/drawing/2014/main" id="{8B0C329A-0CBD-4155-8921-BE2350E9F8C2}"/>
              </a:ext>
            </a:extLst>
          </p:cNvPr>
          <p:cNvSpPr/>
          <p:nvPr/>
        </p:nvSpPr>
        <p:spPr>
          <a:xfrm>
            <a:off x="6677965"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テキスト ボックス 57">
            <a:extLst>
              <a:ext uri="{FF2B5EF4-FFF2-40B4-BE49-F238E27FC236}">
                <a16:creationId xmlns:a16="http://schemas.microsoft.com/office/drawing/2014/main" id="{846E7185-882C-4918-900D-EEF1102F8EB2}"/>
              </a:ext>
            </a:extLst>
          </p:cNvPr>
          <p:cNvSpPr txBox="1"/>
          <p:nvPr/>
        </p:nvSpPr>
        <p:spPr>
          <a:xfrm>
            <a:off x="2547106" y="4750156"/>
            <a:ext cx="1990358" cy="561692"/>
          </a:xfrm>
          <a:prstGeom prst="rect">
            <a:avLst/>
          </a:prstGeom>
          <a:noFill/>
        </p:spPr>
        <p:txBody>
          <a:bodyPr wrap="square" rtlCol="0">
            <a:spAutoFit/>
          </a:bodyPr>
          <a:lstStyle/>
          <a:p>
            <a:r>
              <a:rPr lang="en-US" altLang="ja-JP" sz="1050" b="1"/>
              <a:t>fb140</a:t>
            </a:r>
            <a:r>
              <a:rPr lang="ja-JP" altLang="en-US" sz="1050" b="1"/>
              <a:t>抽選画面①</a:t>
            </a:r>
            <a:endParaRPr lang="en-US" altLang="ja-JP" sz="1050" b="1">
              <a:latin typeface="メイリオ" panose="020B0604030504040204" pitchFamily="50" charset="-128"/>
              <a:ea typeface="メイリオ" panose="020B0604030504040204" pitchFamily="50" charset="-128"/>
            </a:endParaRPr>
          </a:p>
          <a:p>
            <a:r>
              <a:rPr lang="en-US" altLang="ja-JP" sz="1000">
                <a:latin typeface="メイリオ" panose="020B0604030504040204" pitchFamily="50" charset="-128"/>
                <a:ea typeface="メイリオ" panose="020B0604030504040204" pitchFamily="50" charset="-128"/>
              </a:rPr>
              <a:t>MVP</a:t>
            </a:r>
            <a:r>
              <a:rPr lang="ja-JP" altLang="en-US" sz="1000">
                <a:latin typeface="メイリオ" panose="020B0604030504040204" pitchFamily="50" charset="-128"/>
                <a:ea typeface="メイリオ" panose="020B0604030504040204" pitchFamily="50" charset="-128"/>
              </a:rPr>
              <a:t>キャラがプレゼント箱を</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出す（どうぶつの森風）</a:t>
            </a:r>
            <a:endParaRPr lang="en-US" altLang="ja-JP" sz="1000">
              <a:latin typeface="メイリオ" panose="020B0604030504040204" pitchFamily="50" charset="-128"/>
              <a:ea typeface="メイリオ" panose="020B0604030504040204" pitchFamily="50" charset="-128"/>
            </a:endParaRPr>
          </a:p>
        </p:txBody>
      </p:sp>
      <p:sp>
        <p:nvSpPr>
          <p:cNvPr id="59" name="テキスト ボックス 58">
            <a:extLst>
              <a:ext uri="{FF2B5EF4-FFF2-40B4-BE49-F238E27FC236}">
                <a16:creationId xmlns:a16="http://schemas.microsoft.com/office/drawing/2014/main" id="{3F7B2610-CCD3-4CF4-941C-5F5E9E96EC00}"/>
              </a:ext>
            </a:extLst>
          </p:cNvPr>
          <p:cNvSpPr txBox="1"/>
          <p:nvPr/>
        </p:nvSpPr>
        <p:spPr>
          <a:xfrm>
            <a:off x="4591753" y="4750156"/>
            <a:ext cx="2263127" cy="1031051"/>
          </a:xfrm>
          <a:prstGeom prst="rect">
            <a:avLst/>
          </a:prstGeom>
          <a:noFill/>
        </p:spPr>
        <p:txBody>
          <a:bodyPr wrap="square" rtlCol="0">
            <a:spAutoFit/>
          </a:bodyPr>
          <a:lstStyle/>
          <a:p>
            <a:r>
              <a:rPr lang="en-US" altLang="ja-JP" sz="1050" b="1"/>
              <a:t>fb140a.</a:t>
            </a:r>
            <a:r>
              <a:rPr lang="ja-JP" altLang="en-US" sz="1050" b="1"/>
              <a:t>抽選画面②</a:t>
            </a:r>
            <a:endParaRPr lang="en-US" altLang="ja-JP" sz="1050" b="1">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画面をタップするとプレゼント箱が開く</a:t>
            </a:r>
            <a:endParaRPr lang="en-US" altLang="ja-JP" sz="1000">
              <a:latin typeface="メイリオ" panose="020B0604030504040204" pitchFamily="50" charset="-128"/>
              <a:ea typeface="メイリオ" panose="020B0604030504040204" pitchFamily="50" charset="-128"/>
            </a:endParaRPr>
          </a:p>
          <a:p>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スキップボタンタップで</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演出をスキップ</a:t>
            </a:r>
            <a:endParaRPr lang="en-US" altLang="ja-JP" sz="1000">
              <a:latin typeface="メイリオ" panose="020B0604030504040204" pitchFamily="50" charset="-128"/>
              <a:ea typeface="メイリオ" panose="020B0604030504040204" pitchFamily="50" charset="-128"/>
            </a:endParaRPr>
          </a:p>
        </p:txBody>
      </p:sp>
      <p:sp>
        <p:nvSpPr>
          <p:cNvPr id="60" name="テキスト ボックス 59">
            <a:extLst>
              <a:ext uri="{FF2B5EF4-FFF2-40B4-BE49-F238E27FC236}">
                <a16:creationId xmlns:a16="http://schemas.microsoft.com/office/drawing/2014/main" id="{76F78A1E-094E-402B-9ED1-99CBBFF5AE48}"/>
              </a:ext>
            </a:extLst>
          </p:cNvPr>
          <p:cNvSpPr txBox="1"/>
          <p:nvPr/>
        </p:nvSpPr>
        <p:spPr>
          <a:xfrm>
            <a:off x="6775610" y="4750156"/>
            <a:ext cx="1990358" cy="569387"/>
          </a:xfrm>
          <a:prstGeom prst="rect">
            <a:avLst/>
          </a:prstGeom>
          <a:noFill/>
        </p:spPr>
        <p:txBody>
          <a:bodyPr wrap="square" rtlCol="0">
            <a:spAutoFit/>
          </a:bodyPr>
          <a:lstStyle/>
          <a:p>
            <a:r>
              <a:rPr lang="en-US" altLang="ja-JP" sz="1100" b="1"/>
              <a:t>Fb140b.</a:t>
            </a:r>
            <a:r>
              <a:rPr lang="ja-JP" altLang="en-US" sz="1100" b="1"/>
              <a:t>確認ダイアログ</a:t>
            </a:r>
            <a:endParaRPr lang="en-US" altLang="ja-JP" sz="1100" b="1">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プレゼントが開いたタイミングで確認ダイアログを表示。</a:t>
            </a:r>
            <a:endParaRPr lang="en-US" altLang="ja-JP" sz="1000">
              <a:latin typeface="メイリオ" panose="020B0604030504040204" pitchFamily="50" charset="-128"/>
              <a:ea typeface="メイリオ" panose="020B0604030504040204" pitchFamily="50" charset="-128"/>
            </a:endParaRPr>
          </a:p>
        </p:txBody>
      </p:sp>
      <p:sp>
        <p:nvSpPr>
          <p:cNvPr id="62" name="四角形: 角を丸くする 61">
            <a:extLst>
              <a:ext uri="{FF2B5EF4-FFF2-40B4-BE49-F238E27FC236}">
                <a16:creationId xmlns:a16="http://schemas.microsoft.com/office/drawing/2014/main" id="{FA0BB4F9-70A1-48E6-81AA-AAA9AB71C455}"/>
              </a:ext>
            </a:extLst>
          </p:cNvPr>
          <p:cNvSpPr/>
          <p:nvPr/>
        </p:nvSpPr>
        <p:spPr>
          <a:xfrm>
            <a:off x="2100245" y="5431163"/>
            <a:ext cx="2401071" cy="877283"/>
          </a:xfrm>
          <a:prstGeom prst="roundRect">
            <a:avLst/>
          </a:prstGeom>
          <a:solidFill>
            <a:schemeClr val="accent4">
              <a:lumMod val="40000"/>
              <a:lumOff val="60000"/>
            </a:schemeClr>
          </a:solidFill>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t"/>
          <a:lstStyle/>
          <a:p>
            <a:r>
              <a:rPr kumimoji="1" lang="ja-JP" altLang="en-US" sz="1100"/>
              <a:t>デザインメモ</a:t>
            </a:r>
            <a:endParaRPr kumimoji="1" lang="en-US" altLang="ja-JP" sz="1100"/>
          </a:p>
          <a:p>
            <a:r>
              <a:rPr kumimoji="1" lang="ja-JP" altLang="en-US" sz="1100"/>
              <a:t>高レアアイテムの時はプレゼント箱の色を特別にしたい。</a:t>
            </a:r>
            <a:endParaRPr kumimoji="1" lang="en-US" altLang="ja-JP" sz="1100"/>
          </a:p>
          <a:p>
            <a:r>
              <a:rPr kumimoji="1" lang="ja-JP" altLang="en-US" sz="1100"/>
              <a:t>金とか虹色とか。</a:t>
            </a:r>
            <a:endParaRPr kumimoji="1" lang="en-US" altLang="ja-JP" sz="1050"/>
          </a:p>
        </p:txBody>
      </p:sp>
      <p:grpSp>
        <p:nvGrpSpPr>
          <p:cNvPr id="5" name="グループ化 4">
            <a:extLst>
              <a:ext uri="{FF2B5EF4-FFF2-40B4-BE49-F238E27FC236}">
                <a16:creationId xmlns:a16="http://schemas.microsoft.com/office/drawing/2014/main" id="{E06C698A-ABCA-4C79-B6D1-E811DDF6DE08}"/>
              </a:ext>
            </a:extLst>
          </p:cNvPr>
          <p:cNvGrpSpPr/>
          <p:nvPr/>
        </p:nvGrpSpPr>
        <p:grpSpPr>
          <a:xfrm>
            <a:off x="2583255" y="1683827"/>
            <a:ext cx="1918061" cy="2938973"/>
            <a:chOff x="747922" y="1683827"/>
            <a:chExt cx="2277903" cy="3490345"/>
          </a:xfrm>
        </p:grpSpPr>
        <p:grpSp>
          <p:nvGrpSpPr>
            <p:cNvPr id="2" name="グループ化 1">
              <a:extLst>
                <a:ext uri="{FF2B5EF4-FFF2-40B4-BE49-F238E27FC236}">
                  <a16:creationId xmlns:a16="http://schemas.microsoft.com/office/drawing/2014/main" id="{5C713B12-8FA4-413B-A01C-9ECBBC45E43F}"/>
                </a:ext>
              </a:extLst>
            </p:cNvPr>
            <p:cNvGrpSpPr/>
            <p:nvPr/>
          </p:nvGrpSpPr>
          <p:grpSpPr>
            <a:xfrm>
              <a:off x="845008" y="1683827"/>
              <a:ext cx="1946317" cy="3490345"/>
              <a:chOff x="845008" y="1683827"/>
              <a:chExt cx="1946317" cy="3490345"/>
            </a:xfrm>
          </p:grpSpPr>
          <p:grpSp>
            <p:nvGrpSpPr>
              <p:cNvPr id="14" name="グループ化 13">
                <a:extLst>
                  <a:ext uri="{FF2B5EF4-FFF2-40B4-BE49-F238E27FC236}">
                    <a16:creationId xmlns:a16="http://schemas.microsoft.com/office/drawing/2014/main" id="{CFBD4F1D-FC38-4191-A52A-BDAB0F8F90DF}"/>
                  </a:ext>
                </a:extLst>
              </p:cNvPr>
              <p:cNvGrpSpPr/>
              <p:nvPr/>
            </p:nvGrpSpPr>
            <p:grpSpPr>
              <a:xfrm>
                <a:off x="845008" y="1683827"/>
                <a:ext cx="1946317" cy="3490345"/>
                <a:chOff x="654316" y="1254299"/>
                <a:chExt cx="1212676" cy="2174701"/>
              </a:xfrm>
            </p:grpSpPr>
            <p:pic>
              <p:nvPicPr>
                <p:cNvPr id="4" name="図 3">
                  <a:extLst>
                    <a:ext uri="{FF2B5EF4-FFF2-40B4-BE49-F238E27FC236}">
                      <a16:creationId xmlns:a16="http://schemas.microsoft.com/office/drawing/2014/main" id="{5133A7E6-F901-405E-8CE2-1EB506669E2E}"/>
                    </a:ext>
                  </a:extLst>
                </p:cNvPr>
                <p:cNvPicPr>
                  <a:picLocks noChangeAspect="1"/>
                </p:cNvPicPr>
                <p:nvPr/>
              </p:nvPicPr>
              <p:blipFill>
                <a:blip r:embed="rId2"/>
                <a:stretch>
                  <a:fillRect/>
                </a:stretch>
              </p:blipFill>
              <p:spPr>
                <a:xfrm>
                  <a:off x="654316" y="1254299"/>
                  <a:ext cx="1212676" cy="2174701"/>
                </a:xfrm>
                <a:prstGeom prst="rect">
                  <a:avLst/>
                </a:prstGeom>
              </p:spPr>
            </p:pic>
            <p:pic>
              <p:nvPicPr>
                <p:cNvPr id="1026" name="Picture 2" descr="「抽選箱 イラスト」の画像検索結果">
                  <a:extLst>
                    <a:ext uri="{FF2B5EF4-FFF2-40B4-BE49-F238E27FC236}">
                      <a16:creationId xmlns:a16="http://schemas.microsoft.com/office/drawing/2014/main" id="{749BFB5C-AD53-4CC3-9A61-9E0F97F54EC6}"/>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75879" y1="35354" x2="57255" y2="40404"/>
                              <a14:foregroundMark x1="41961" y1="32323" x2="47451" y2="45960"/>
                              <a14:foregroundMark x1="55294" y1="28788" x2="55294" y2="44949"/>
                              <a14:foregroundMark x1="60392" y1="29798" x2="60784" y2="44444"/>
                              <a14:foregroundMark x1="59216" y1="34848" x2="59216" y2="41919"/>
                              <a14:foregroundMark x1="63529" y1="32828" x2="63529" y2="33838"/>
                              <a14:foregroundMark x1="65490" y1="25758" x2="65490" y2="27273"/>
                              <a14:foregroundMark x1="62353" y1="21717" x2="47451" y2="21717"/>
                              <a14:foregroundMark x1="51373" y1="22222" x2="44706" y2="22222"/>
                              <a14:foregroundMark x1="43529" y1="22222" x2="39216" y2="35859"/>
                              <a14:foregroundMark x1="38039" y1="27778" x2="38039" y2="42424"/>
                              <a14:foregroundMark x1="36471" y1="45960" x2="36078" y2="63131"/>
                              <a14:foregroundMark x1="36471" y1="56566" x2="40784" y2="71717"/>
                              <a14:foregroundMark x1="47451" y1="63636" x2="47451" y2="81818"/>
                              <a14:foregroundMark x1="57255" y1="59091" x2="58039" y2="74242"/>
                              <a14:foregroundMark x1="61569" y1="63636" x2="62353" y2="77778"/>
                              <a14:foregroundMark x1="68235" y1="50505" x2="64314" y2="70202"/>
                              <a14:foregroundMark x1="71373" y1="53535" x2="71765" y2="69697"/>
                              <a14:foregroundMark x1="70980" y1="65657" x2="63922" y2="86869"/>
                              <a14:foregroundMark x1="58431" y1="74242" x2="26667" y2="70707"/>
                              <a14:foregroundMark x1="36471" y1="19697" x2="36863" y2="30303"/>
                              <a14:foregroundMark x1="35686" y1="26263" x2="34902" y2="29798"/>
                              <a14:foregroundMark x1="59608" y1="19697" x2="57647" y2="19697"/>
                              <a14:foregroundMark x1="66275" y1="16667" x2="65098" y2="25758"/>
                              <a14:foregroundMark x1="58039" y1="46465" x2="55294" y2="54545"/>
                              <a14:foregroundMark x1="59216" y1="40404" x2="56078" y2="51010"/>
                              <a14:foregroundMark x1="59216" y1="39394" x2="52549" y2="45455"/>
                              <a14:backgroundMark x1="80392" y1="34343" x2="80392" y2="34343"/>
                              <a14:backgroundMark x1="80392" y1="34343" x2="80392" y2="34343"/>
                              <a14:backgroundMark x1="79216" y1="33838" x2="79216" y2="33838"/>
                              <a14:backgroundMark x1="79216" y1="33838" x2="79216" y2="35354"/>
                            </a14:backgroundRemoval>
                          </a14:imgEffect>
                        </a14:imgLayer>
                      </a14:imgProps>
                    </a:ext>
                    <a:ext uri="{28A0092B-C50C-407E-A947-70E740481C1C}">
                      <a14:useLocalDpi xmlns:a14="http://schemas.microsoft.com/office/drawing/2010/main" val="0"/>
                    </a:ext>
                  </a:extLst>
                </a:blip>
                <a:srcRect l="23646" t="6576" r="21848" b="7034"/>
                <a:stretch/>
              </p:blipFill>
              <p:spPr bwMode="auto">
                <a:xfrm>
                  <a:off x="827435" y="2367231"/>
                  <a:ext cx="829916" cy="1021366"/>
                </a:xfrm>
                <a:prstGeom prst="rect">
                  <a:avLst/>
                </a:prstGeom>
                <a:noFill/>
                <a:extLst>
                  <a:ext uri="{909E8E84-426E-40DD-AFC4-6F175D3DCCD1}">
                    <a14:hiddenFill xmlns:a14="http://schemas.microsoft.com/office/drawing/2010/main">
                      <a:solidFill>
                        <a:srgbClr val="FFFFFF"/>
                      </a:solidFill>
                    </a14:hiddenFill>
                  </a:ext>
                </a:extLst>
              </p:spPr>
            </p:pic>
            <p:sp>
              <p:nvSpPr>
                <p:cNvPr id="12" name="テキスト ボックス 11">
                  <a:extLst>
                    <a:ext uri="{FF2B5EF4-FFF2-40B4-BE49-F238E27FC236}">
                      <a16:creationId xmlns:a16="http://schemas.microsoft.com/office/drawing/2014/main" id="{ECC02DFB-339B-4FAE-B88C-CFFA7C85383E}"/>
                    </a:ext>
                  </a:extLst>
                </p:cNvPr>
                <p:cNvSpPr txBox="1"/>
                <p:nvPr/>
              </p:nvSpPr>
              <p:spPr>
                <a:xfrm>
                  <a:off x="946793" y="2877914"/>
                  <a:ext cx="591200" cy="210940"/>
                </a:xfrm>
                <a:prstGeom prst="rect">
                  <a:avLst/>
                </a:prstGeom>
                <a:noFill/>
              </p:spPr>
              <p:txBody>
                <a:bodyPr wrap="square" rtlCol="0">
                  <a:spAutoFit/>
                </a:bodyPr>
                <a:lstStyle/>
                <a:p>
                  <a:pPr algn="ctr"/>
                  <a:r>
                    <a:rPr kumimoji="1" lang="ja-JP" altLang="en-US" sz="1600" b="1"/>
                    <a:t>タップ</a:t>
                  </a:r>
                </a:p>
              </p:txBody>
            </p:sp>
          </p:grpSp>
          <p:sp>
            <p:nvSpPr>
              <p:cNvPr id="16" name="四角形: 角を丸くする 15">
                <a:extLst>
                  <a:ext uri="{FF2B5EF4-FFF2-40B4-BE49-F238E27FC236}">
                    <a16:creationId xmlns:a16="http://schemas.microsoft.com/office/drawing/2014/main" id="{44839783-6F98-42B9-B24A-968384EAAE21}"/>
                  </a:ext>
                </a:extLst>
              </p:cNvPr>
              <p:cNvSpPr/>
              <p:nvPr/>
            </p:nvSpPr>
            <p:spPr>
              <a:xfrm>
                <a:off x="1161868" y="4904010"/>
                <a:ext cx="562306" cy="1511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700"/>
                  <a:t>提供割合</a:t>
                </a:r>
              </a:p>
            </p:txBody>
          </p:sp>
          <p:sp>
            <p:nvSpPr>
              <p:cNvPr id="32" name="正方形/長方形 31">
                <a:extLst>
                  <a:ext uri="{FF2B5EF4-FFF2-40B4-BE49-F238E27FC236}">
                    <a16:creationId xmlns:a16="http://schemas.microsoft.com/office/drawing/2014/main" id="{F633104B-68BC-419F-AFBC-E34D998BFC1B}"/>
                  </a:ext>
                </a:extLst>
              </p:cNvPr>
              <p:cNvSpPr/>
              <p:nvPr/>
            </p:nvSpPr>
            <p:spPr>
              <a:xfrm>
                <a:off x="2178050" y="1730231"/>
                <a:ext cx="533771" cy="214927"/>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3" name="正方形/長方形 32">
                <a:extLst>
                  <a:ext uri="{FF2B5EF4-FFF2-40B4-BE49-F238E27FC236}">
                    <a16:creationId xmlns:a16="http://schemas.microsoft.com/office/drawing/2014/main" id="{7A5E8A27-FDF9-497D-9D80-4130540D5391}"/>
                  </a:ext>
                </a:extLst>
              </p:cNvPr>
              <p:cNvSpPr/>
              <p:nvPr/>
            </p:nvSpPr>
            <p:spPr>
              <a:xfrm>
                <a:off x="932694" y="1749917"/>
                <a:ext cx="381733" cy="296172"/>
              </a:xfrm>
              <a:prstGeom prst="rect">
                <a:avLst/>
              </a:prstGeom>
              <a:solidFill>
                <a:srgbClr val="111F3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31" name="テキスト ボックス 30">
              <a:extLst>
                <a:ext uri="{FF2B5EF4-FFF2-40B4-BE49-F238E27FC236}">
                  <a16:creationId xmlns:a16="http://schemas.microsoft.com/office/drawing/2014/main" id="{BB6A955C-9253-409F-A584-44836C684F28}"/>
                </a:ext>
              </a:extLst>
            </p:cNvPr>
            <p:cNvSpPr txBox="1"/>
            <p:nvPr/>
          </p:nvSpPr>
          <p:spPr>
            <a:xfrm>
              <a:off x="747922" y="2010004"/>
              <a:ext cx="2277903" cy="369332"/>
            </a:xfrm>
            <a:prstGeom prst="rect">
              <a:avLst/>
            </a:prstGeom>
            <a:noFill/>
          </p:spPr>
          <p:txBody>
            <a:bodyPr wrap="square" rtlCol="0">
              <a:spAutoFit/>
            </a:bodyPr>
            <a:lstStyle/>
            <a:p>
              <a:pPr algn="ctr"/>
              <a:r>
                <a:rPr kumimoji="1" lang="ja-JP" altLang="en-US" b="1">
                  <a:gradFill>
                    <a:gsLst>
                      <a:gs pos="0">
                        <a:srgbClr val="FFFF00"/>
                      </a:gs>
                      <a:gs pos="51000">
                        <a:srgbClr val="FF9768"/>
                      </a:gs>
                      <a:gs pos="100000">
                        <a:srgbClr val="FF6699"/>
                      </a:gs>
                    </a:gsLst>
                    <a:lin ang="5400000" scaled="1"/>
                  </a:gradFill>
                </a:rPr>
                <a:t>ボーナス抽選！</a:t>
              </a:r>
              <a:endParaRPr kumimoji="1" lang="en-US" altLang="ja-JP" b="1">
                <a:gradFill>
                  <a:gsLst>
                    <a:gs pos="0">
                      <a:srgbClr val="FFFF00"/>
                    </a:gs>
                    <a:gs pos="51000">
                      <a:srgbClr val="FF9768"/>
                    </a:gs>
                    <a:gs pos="100000">
                      <a:srgbClr val="FF6699"/>
                    </a:gs>
                  </a:gsLst>
                  <a:lin ang="5400000" scaled="1"/>
                </a:gradFill>
              </a:endParaRPr>
            </a:p>
          </p:txBody>
        </p:sp>
      </p:grpSp>
      <p:sp>
        <p:nvSpPr>
          <p:cNvPr id="51" name="矢印: 右 50">
            <a:extLst>
              <a:ext uri="{FF2B5EF4-FFF2-40B4-BE49-F238E27FC236}">
                <a16:creationId xmlns:a16="http://schemas.microsoft.com/office/drawing/2014/main" id="{912F32F4-47A3-44B2-9677-5DCBF03FA6CE}"/>
              </a:ext>
            </a:extLst>
          </p:cNvPr>
          <p:cNvSpPr/>
          <p:nvPr/>
        </p:nvSpPr>
        <p:spPr>
          <a:xfrm>
            <a:off x="2203121" y="3031966"/>
            <a:ext cx="336813"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ボックス 51">
            <a:extLst>
              <a:ext uri="{FF2B5EF4-FFF2-40B4-BE49-F238E27FC236}">
                <a16:creationId xmlns:a16="http://schemas.microsoft.com/office/drawing/2014/main" id="{16F192A2-8E33-4330-BE3D-F8864D47296D}"/>
              </a:ext>
            </a:extLst>
          </p:cNvPr>
          <p:cNvSpPr txBox="1"/>
          <p:nvPr/>
        </p:nvSpPr>
        <p:spPr>
          <a:xfrm>
            <a:off x="205070" y="4750156"/>
            <a:ext cx="1990358" cy="569387"/>
          </a:xfrm>
          <a:prstGeom prst="rect">
            <a:avLst/>
          </a:prstGeom>
          <a:noFill/>
        </p:spPr>
        <p:txBody>
          <a:bodyPr wrap="square" rtlCol="0">
            <a:spAutoFit/>
          </a:bodyPr>
          <a:lstStyle/>
          <a:p>
            <a:r>
              <a:rPr kumimoji="1" lang="en-US" altLang="ja-JP" sz="1100" b="1">
                <a:latin typeface="+mn-ea"/>
              </a:rPr>
              <a:t>fb130</a:t>
            </a:r>
            <a:r>
              <a:rPr kumimoji="1" lang="en-US" altLang="ja-JP" sz="1050" b="1">
                <a:latin typeface="+mn-ea"/>
              </a:rPr>
              <a:t>.</a:t>
            </a:r>
            <a:r>
              <a:rPr kumimoji="1" lang="ja-JP" altLang="en-US" sz="1050" b="1">
                <a:latin typeface="+mn-ea"/>
              </a:rPr>
              <a:t>抽選開始演出</a:t>
            </a:r>
          </a:p>
          <a:p>
            <a:r>
              <a:rPr lang="ja-JP" altLang="en-US" sz="1000">
                <a:latin typeface="メイリオ" panose="020B0604030504040204" pitchFamily="50" charset="-128"/>
                <a:ea typeface="メイリオ" panose="020B0604030504040204" pitchFamily="50" charset="-128"/>
              </a:rPr>
              <a:t>ポイントが最大になった時、</a:t>
            </a:r>
            <a:endParaRPr lang="en-US" altLang="ja-JP" sz="1000">
              <a:latin typeface="メイリオ" panose="020B0604030504040204" pitchFamily="50" charset="-128"/>
              <a:ea typeface="メイリオ" panose="020B0604030504040204" pitchFamily="50" charset="-128"/>
            </a:endParaRPr>
          </a:p>
          <a:p>
            <a:r>
              <a:rPr lang="ja-JP" altLang="en-US" sz="1000">
                <a:latin typeface="メイリオ" panose="020B0604030504040204" pitchFamily="50" charset="-128"/>
                <a:ea typeface="メイリオ" panose="020B0604030504040204" pitchFamily="50" charset="-128"/>
              </a:rPr>
              <a:t>テキストを表示させる。</a:t>
            </a:r>
            <a:endParaRPr lang="en-US" altLang="ja-JP" sz="1000">
              <a:latin typeface="メイリオ" panose="020B0604030504040204" pitchFamily="50" charset="-128"/>
              <a:ea typeface="メイリオ" panose="020B0604030504040204" pitchFamily="50" charset="-128"/>
            </a:endParaRPr>
          </a:p>
        </p:txBody>
      </p:sp>
      <p:pic>
        <p:nvPicPr>
          <p:cNvPr id="6" name="図 5">
            <a:extLst>
              <a:ext uri="{FF2B5EF4-FFF2-40B4-BE49-F238E27FC236}">
                <a16:creationId xmlns:a16="http://schemas.microsoft.com/office/drawing/2014/main" id="{7D56A219-FF68-41EF-AE70-4120E185B24F}"/>
              </a:ext>
            </a:extLst>
          </p:cNvPr>
          <p:cNvPicPr>
            <a:picLocks noChangeAspect="1"/>
          </p:cNvPicPr>
          <p:nvPr/>
        </p:nvPicPr>
        <p:blipFill>
          <a:blip r:embed="rId5"/>
          <a:stretch>
            <a:fillRect/>
          </a:stretch>
        </p:blipFill>
        <p:spPr>
          <a:xfrm>
            <a:off x="2670215" y="1694701"/>
            <a:ext cx="1639235" cy="2936140"/>
          </a:xfrm>
          <a:prstGeom prst="rect">
            <a:avLst/>
          </a:prstGeom>
        </p:spPr>
      </p:pic>
      <p:pic>
        <p:nvPicPr>
          <p:cNvPr id="7" name="図 6">
            <a:extLst>
              <a:ext uri="{FF2B5EF4-FFF2-40B4-BE49-F238E27FC236}">
                <a16:creationId xmlns:a16="http://schemas.microsoft.com/office/drawing/2014/main" id="{B6C1ED09-57DB-4C35-82E1-D3946C3B4265}"/>
              </a:ext>
            </a:extLst>
          </p:cNvPr>
          <p:cNvPicPr>
            <a:picLocks noChangeAspect="1"/>
          </p:cNvPicPr>
          <p:nvPr/>
        </p:nvPicPr>
        <p:blipFill>
          <a:blip r:embed="rId6"/>
          <a:stretch>
            <a:fillRect/>
          </a:stretch>
        </p:blipFill>
        <p:spPr>
          <a:xfrm>
            <a:off x="4924077" y="1694701"/>
            <a:ext cx="1663129" cy="2936140"/>
          </a:xfrm>
          <a:prstGeom prst="rect">
            <a:avLst/>
          </a:prstGeom>
        </p:spPr>
      </p:pic>
      <p:pic>
        <p:nvPicPr>
          <p:cNvPr id="9" name="図 8">
            <a:extLst>
              <a:ext uri="{FF2B5EF4-FFF2-40B4-BE49-F238E27FC236}">
                <a16:creationId xmlns:a16="http://schemas.microsoft.com/office/drawing/2014/main" id="{FD7566C8-D530-4C40-9198-BC8CFCC562C4}"/>
              </a:ext>
            </a:extLst>
          </p:cNvPr>
          <p:cNvPicPr>
            <a:picLocks noChangeAspect="1"/>
          </p:cNvPicPr>
          <p:nvPr/>
        </p:nvPicPr>
        <p:blipFill>
          <a:blip r:embed="rId7"/>
          <a:stretch>
            <a:fillRect/>
          </a:stretch>
        </p:blipFill>
        <p:spPr>
          <a:xfrm>
            <a:off x="7077976" y="1694990"/>
            <a:ext cx="1631850" cy="2935563"/>
          </a:xfrm>
          <a:prstGeom prst="rect">
            <a:avLst/>
          </a:prstGeom>
        </p:spPr>
      </p:pic>
      <p:sp>
        <p:nvSpPr>
          <p:cNvPr id="54" name="四角形: 角を丸くする 53">
            <a:extLst>
              <a:ext uri="{FF2B5EF4-FFF2-40B4-BE49-F238E27FC236}">
                <a16:creationId xmlns:a16="http://schemas.microsoft.com/office/drawing/2014/main" id="{DAF76156-A530-4DF6-A8B0-5A1854FE20A8}"/>
              </a:ext>
            </a:extLst>
          </p:cNvPr>
          <p:cNvSpPr/>
          <p:nvPr/>
        </p:nvSpPr>
        <p:spPr>
          <a:xfrm>
            <a:off x="543870" y="1976648"/>
            <a:ext cx="1412593" cy="111710"/>
          </a:xfrm>
          <a:prstGeom prst="roundRect">
            <a:avLst>
              <a:gd name="adj" fmla="val 50000"/>
            </a:avLst>
          </a:prstGeom>
          <a:solidFill>
            <a:srgbClr val="FF6699"/>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p>
        </p:txBody>
      </p:sp>
      <p:sp>
        <p:nvSpPr>
          <p:cNvPr id="55" name="テキスト ボックス 54">
            <a:extLst>
              <a:ext uri="{FF2B5EF4-FFF2-40B4-BE49-F238E27FC236}">
                <a16:creationId xmlns:a16="http://schemas.microsoft.com/office/drawing/2014/main" id="{3472D5A7-8BEA-4A62-B448-02D1A6F9ACF1}"/>
              </a:ext>
            </a:extLst>
          </p:cNvPr>
          <p:cNvSpPr txBox="1"/>
          <p:nvPr/>
        </p:nvSpPr>
        <p:spPr>
          <a:xfrm>
            <a:off x="724818" y="1735612"/>
            <a:ext cx="1197268" cy="276999"/>
          </a:xfrm>
          <a:prstGeom prst="rect">
            <a:avLst/>
          </a:prstGeom>
          <a:noFill/>
        </p:spPr>
        <p:txBody>
          <a:bodyPr wrap="square" rtlCol="0">
            <a:spAutoFit/>
          </a:bodyPr>
          <a:lstStyle/>
          <a:p>
            <a:r>
              <a:rPr kumimoji="1" lang="ja-JP" altLang="en-US" sz="1200" b="1">
                <a:gradFill flip="none" rotWithShape="1">
                  <a:gsLst>
                    <a:gs pos="0">
                      <a:srgbClr val="FFCCCC"/>
                    </a:gs>
                    <a:gs pos="100000">
                      <a:srgbClr val="FF6699"/>
                    </a:gs>
                  </a:gsLst>
                  <a:lin ang="5400000" scaled="1"/>
                  <a:tileRect/>
                </a:gradFill>
              </a:rPr>
              <a:t>好感度最大！</a:t>
            </a:r>
          </a:p>
        </p:txBody>
      </p:sp>
      <p:grpSp>
        <p:nvGrpSpPr>
          <p:cNvPr id="8" name="グループ化 7">
            <a:extLst>
              <a:ext uri="{FF2B5EF4-FFF2-40B4-BE49-F238E27FC236}">
                <a16:creationId xmlns:a16="http://schemas.microsoft.com/office/drawing/2014/main" id="{F1444D04-22FB-4758-84B7-541CF10207BE}"/>
              </a:ext>
            </a:extLst>
          </p:cNvPr>
          <p:cNvGrpSpPr/>
          <p:nvPr/>
        </p:nvGrpSpPr>
        <p:grpSpPr>
          <a:xfrm>
            <a:off x="443368" y="1695418"/>
            <a:ext cx="1634683" cy="2934707"/>
            <a:chOff x="443368" y="1695418"/>
            <a:chExt cx="1634683" cy="2934707"/>
          </a:xfrm>
        </p:grpSpPr>
        <p:pic>
          <p:nvPicPr>
            <p:cNvPr id="43" name="図 42">
              <a:extLst>
                <a:ext uri="{FF2B5EF4-FFF2-40B4-BE49-F238E27FC236}">
                  <a16:creationId xmlns:a16="http://schemas.microsoft.com/office/drawing/2014/main" id="{AFDC51AD-480D-4175-B3F1-95A83800EDFC}"/>
                </a:ext>
              </a:extLst>
            </p:cNvPr>
            <p:cNvPicPr>
              <a:picLocks noChangeAspect="1"/>
            </p:cNvPicPr>
            <p:nvPr/>
          </p:nvPicPr>
          <p:blipFill>
            <a:blip r:embed="rId8"/>
            <a:stretch>
              <a:fillRect/>
            </a:stretch>
          </p:blipFill>
          <p:spPr>
            <a:xfrm>
              <a:off x="443368" y="1695418"/>
              <a:ext cx="1634683" cy="2934707"/>
            </a:xfrm>
            <a:prstGeom prst="rect">
              <a:avLst/>
            </a:prstGeom>
          </p:spPr>
        </p:pic>
        <p:sp>
          <p:nvSpPr>
            <p:cNvPr id="57" name="テキスト ボックス 56">
              <a:extLst>
                <a:ext uri="{FF2B5EF4-FFF2-40B4-BE49-F238E27FC236}">
                  <a16:creationId xmlns:a16="http://schemas.microsoft.com/office/drawing/2014/main" id="{08FF12AE-D92C-4146-BF74-1F5618B1C9DF}"/>
                </a:ext>
              </a:extLst>
            </p:cNvPr>
            <p:cNvSpPr txBox="1"/>
            <p:nvPr/>
          </p:nvSpPr>
          <p:spPr>
            <a:xfrm>
              <a:off x="468791" y="3154876"/>
              <a:ext cx="1581387" cy="261610"/>
            </a:xfrm>
            <a:prstGeom prst="rect">
              <a:avLst/>
            </a:prstGeom>
            <a:noFill/>
          </p:spPr>
          <p:txBody>
            <a:bodyPr wrap="square" rtlCol="0">
              <a:spAutoFit/>
            </a:bodyPr>
            <a:lstStyle/>
            <a:p>
              <a:r>
                <a:rPr kumimoji="1" lang="ja-JP" altLang="en-US" sz="1100" b="1">
                  <a:gradFill>
                    <a:gsLst>
                      <a:gs pos="0">
                        <a:schemeClr val="bg1"/>
                      </a:gs>
                      <a:gs pos="92000">
                        <a:srgbClr val="FF6699"/>
                      </a:gs>
                    </a:gsLst>
                    <a:lin ang="5400000" scaled="1"/>
                  </a:gradFill>
                  <a:effectLst>
                    <a:outerShdw blurRad="50800" dist="38100" dir="2700000" sx="101000" sy="101000" algn="tl" rotWithShape="0">
                      <a:prstClr val="black"/>
                    </a:outerShdw>
                  </a:effectLst>
                  <a:latin typeface="+mn-ea"/>
                </a:rPr>
                <a:t>プレゼントボーナス！</a:t>
              </a:r>
            </a:p>
          </p:txBody>
        </p:sp>
      </p:grpSp>
    </p:spTree>
    <p:extLst>
      <p:ext uri="{BB962C8B-B14F-4D97-AF65-F5344CB8AC3E}">
        <p14:creationId xmlns:p14="http://schemas.microsoft.com/office/powerpoint/2010/main" val="2389679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24B258A3-5E9E-4BDE-9DF5-82C6A0F6611C}"/>
              </a:ext>
            </a:extLst>
          </p:cNvPr>
          <p:cNvPicPr>
            <a:picLocks noChangeAspect="1"/>
          </p:cNvPicPr>
          <p:nvPr/>
        </p:nvPicPr>
        <p:blipFill>
          <a:blip r:embed="rId2"/>
          <a:stretch>
            <a:fillRect/>
          </a:stretch>
        </p:blipFill>
        <p:spPr>
          <a:xfrm>
            <a:off x="636458" y="1079439"/>
            <a:ext cx="2616329" cy="464120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391249" cy="276999"/>
          </a:xfrm>
          <a:prstGeom prst="rect">
            <a:avLst/>
          </a:prstGeom>
          <a:noFill/>
        </p:spPr>
        <p:txBody>
          <a:bodyPr wrap="none" rtlCol="0" anchor="t">
            <a:spAutoFit/>
          </a:bodyPr>
          <a:lstStyle/>
          <a:p>
            <a:r>
              <a:rPr kumimoji="1" lang="ja-JP" altLang="en-US" sz="1200" b="1">
                <a:latin typeface="メイリオ"/>
                <a:ea typeface="メイリオ"/>
              </a:rPr>
              <a:t>●</a:t>
            </a:r>
            <a:r>
              <a:rPr kumimoji="1" lang="en-US" altLang="ja-JP" sz="800">
                <a:latin typeface="+mn-ea"/>
              </a:rPr>
              <a:t> </a:t>
            </a:r>
            <a:r>
              <a:rPr kumimoji="1" lang="en-US" altLang="ja-JP" sz="1200" b="1">
                <a:latin typeface="+mn-ea"/>
              </a:rPr>
              <a:t>fb100 </a:t>
            </a:r>
            <a:r>
              <a:rPr kumimoji="1" lang="ja-JP" altLang="en-US" sz="1200" b="1">
                <a:latin typeface="メイリオ"/>
                <a:ea typeface="メイリオ"/>
              </a:rPr>
              <a:t>プレゼント選択画面</a:t>
            </a:r>
            <a:r>
              <a:rPr kumimoji="1" lang="en-US" sz="1200">
                <a:solidFill>
                  <a:srgbClr val="FF0000"/>
                </a:solidFill>
                <a:ea typeface="+mn-lt"/>
                <a:cs typeface="+mn-lt"/>
              </a:rPr>
              <a:t>(2020.1.27</a:t>
            </a:r>
            <a:r>
              <a:rPr kumimoji="1" lang="ja-JP" altLang="en-US" sz="1200">
                <a:solidFill>
                  <a:srgbClr val="FF0000"/>
                </a:solidFill>
                <a:ea typeface="+mn-lt"/>
                <a:cs typeface="+mn-lt"/>
              </a:rPr>
              <a:t>変更</a:t>
            </a:r>
            <a:r>
              <a:rPr kumimoji="1" lang="en-US" sz="1200">
                <a:solidFill>
                  <a:srgbClr val="FF0000"/>
                </a:solidFill>
                <a:ea typeface="+mn-lt"/>
                <a:cs typeface="+mn-lt"/>
              </a:rPr>
              <a:t>)</a:t>
            </a:r>
            <a:endParaRPr kumimoji="1" lang="en-US" sz="1200" b="1">
              <a:ea typeface="+mn-lt"/>
              <a:cs typeface="+mn-lt"/>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a:latin typeface="+mn-ea"/>
              </a:rPr>
              <a:t>4</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5" y="3709680"/>
            <a:ext cx="268023" cy="26639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2383470"/>
            <a:ext cx="272832" cy="261610"/>
          </a:xfrm>
          <a:prstGeom prst="rect">
            <a:avLst/>
          </a:prstGeom>
          <a:noFill/>
        </p:spPr>
        <p:txBody>
          <a:bodyPr wrap="square" rtlCol="0">
            <a:spAutoFit/>
          </a:bodyPr>
          <a:lstStyle/>
          <a:p>
            <a:r>
              <a:rPr kumimoji="1" lang="en-US" altLang="ja-JP" sz="110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842875"/>
            <a:ext cx="562223" cy="2592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119745" y="2514275"/>
            <a:ext cx="1337292" cy="49978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532946347"/>
              </p:ext>
            </p:extLst>
          </p:nvPr>
        </p:nvGraphicFramePr>
        <p:xfrm>
          <a:off x="3912577" y="908574"/>
          <a:ext cx="5063364" cy="394116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3D</a:t>
                      </a:r>
                      <a:r>
                        <a:rPr kumimoji="1" lang="ja-JP" altLang="en-US" sz="1100"/>
                        <a:t>背景</a:t>
                      </a:r>
                      <a:r>
                        <a:rPr kumimoji="1" lang="en-US" altLang="ja-JP" sz="1100"/>
                        <a:t>/</a:t>
                      </a:r>
                      <a:r>
                        <a:rPr kumimoji="1" lang="ja-JP" altLang="en-US" sz="110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のジャンヌを表示させる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プレゼント</a:t>
                      </a:r>
                      <a:endParaRPr kumimoji="1" lang="en-US" altLang="ja-JP" sz="1100"/>
                    </a:p>
                    <a:p>
                      <a:r>
                        <a:rPr kumimoji="1" lang="ja-JP" altLang="en-US" sz="1100"/>
                        <a:t>リスト</a:t>
                      </a:r>
                    </a:p>
                  </a:txBody>
                  <a:tcPr/>
                </a:tc>
                <a:tc>
                  <a:txBody>
                    <a:bodyPr/>
                    <a:lstStyle/>
                    <a:p>
                      <a:r>
                        <a:rPr kumimoji="1" lang="ja-JP" altLang="en-US" sz="1100"/>
                        <a:t>所持しているプレゼントをリストで表示</a:t>
                      </a:r>
                      <a:endParaRPr kumimoji="1" lang="en-US" altLang="ja-JP" sz="1100"/>
                    </a:p>
                    <a:p>
                      <a:r>
                        <a:rPr kumimoji="1" lang="ja-JP" altLang="en-US" sz="1100"/>
                        <a:t>丸の中には所持している個数を表示させる</a:t>
                      </a:r>
                      <a:endParaRPr kumimoji="1" lang="en-US" altLang="ja-JP" sz="1100"/>
                    </a:p>
                    <a:p>
                      <a:r>
                        <a:rPr kumimoji="1" lang="ja-JP" altLang="en-US" sz="1100"/>
                        <a:t>タップで確認ダイアログ</a:t>
                      </a:r>
                      <a:r>
                        <a:rPr kumimoji="1" lang="ja-JP" altLang="en-US" sz="1100" b="0">
                          <a:latin typeface="+mn-ea"/>
                        </a:rPr>
                        <a:t>を表示させる</a:t>
                      </a:r>
                      <a:endParaRPr kumimoji="1" lang="en-US" altLang="ja-JP" sz="1100" b="0">
                        <a:latin typeface="+mn-ea"/>
                      </a:endParaRPr>
                    </a:p>
                    <a:p>
                      <a:r>
                        <a:rPr kumimoji="1" lang="ja-JP" altLang="en-US" sz="1100" b="0">
                          <a:latin typeface="+mn-ea"/>
                        </a:rPr>
                        <a:t>好みのジャンルにはハートアイコンを付ける。</a:t>
                      </a:r>
                      <a:endParaRPr kumimoji="1" lang="en-US" altLang="ja-JP" sz="1100" b="0">
                        <a:latin typeface="+mn-ea"/>
                      </a:endParaRPr>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プレゼント</a:t>
                      </a:r>
                      <a:endParaRPr kumimoji="1" lang="en-US" altLang="ja-JP" sz="1100"/>
                    </a:p>
                    <a:p>
                      <a:r>
                        <a:rPr kumimoji="1" lang="ja-JP" altLang="en-US" sz="1100"/>
                        <a:t>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タップでおさわり画面に遷移する</a:t>
                      </a:r>
                      <a:endParaRPr kumimoji="1" lang="en-US" altLang="ja-JP" sz="1100"/>
                    </a:p>
                  </a:txBody>
                  <a:tcPr/>
                </a:tc>
                <a:extLst>
                  <a:ext uri="{0D108BD9-81ED-4DB2-BD59-A6C34878D82A}">
                    <a16:rowId xmlns:a16="http://schemas.microsoft.com/office/drawing/2014/main" val="3893435263"/>
                  </a:ext>
                </a:extLst>
              </a:tr>
              <a:tr h="262163">
                <a:tc>
                  <a:txBody>
                    <a:bodyPr/>
                    <a:lstStyle/>
                    <a:p>
                      <a:pPr algn="ctr"/>
                      <a:r>
                        <a:rPr kumimoji="1" lang="en-US" altLang="ja-JP" sz="1100"/>
                        <a:t>7</a:t>
                      </a:r>
                      <a:endParaRPr kumimoji="1" lang="ja-JP" altLang="en-US" sz="1100"/>
                    </a:p>
                  </a:txBody>
                  <a:tcPr/>
                </a:tc>
                <a:tc>
                  <a:txBody>
                    <a:bodyPr/>
                    <a:lstStyle/>
                    <a:p>
                      <a:r>
                        <a:rPr kumimoji="1" lang="ja-JP" altLang="en-US" sz="1100"/>
                        <a:t>ショップ</a:t>
                      </a:r>
                      <a:endParaRPr kumimoji="1" lang="en-US" altLang="ja-JP" sz="1100"/>
                    </a:p>
                    <a:p>
                      <a:r>
                        <a:rPr kumimoji="1" lang="ja-JP" altLang="en-US" sz="110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タップでショップ画面に遷移する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a:t>8</a:t>
                      </a:r>
                      <a:endParaRPr kumimoji="1" lang="ja-JP" altLang="en-US" sz="1100"/>
                    </a:p>
                  </a:txBody>
                  <a:tcPr/>
                </a:tc>
                <a:tc>
                  <a:txBody>
                    <a:bodyPr/>
                    <a:lstStyle/>
                    <a:p>
                      <a:r>
                        <a:rPr kumimoji="1" lang="en-US" altLang="ja-JP" sz="1100"/>
                        <a:t>MVP</a:t>
                      </a:r>
                      <a:r>
                        <a:rPr kumimoji="1" lang="ja-JP" altLang="en-US" sz="110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MVP</a:t>
                      </a:r>
                      <a:r>
                        <a:rPr kumimoji="1" lang="ja-JP" altLang="en-US" sz="1100"/>
                        <a:t>を獲得したキャラとそのキャラの好感度を表示させる。</a:t>
                      </a:r>
                    </a:p>
                  </a:txBody>
                  <a:tcPr/>
                </a:tc>
                <a:extLst>
                  <a:ext uri="{0D108BD9-81ED-4DB2-BD59-A6C34878D82A}">
                    <a16:rowId xmlns:a16="http://schemas.microsoft.com/office/drawing/2014/main" val="248950653"/>
                  </a:ext>
                </a:extLst>
              </a:tr>
              <a:tr h="262163">
                <a:tc>
                  <a:txBody>
                    <a:bodyPr/>
                    <a:lstStyle/>
                    <a:p>
                      <a:pPr algn="ctr"/>
                      <a:r>
                        <a:rPr kumimoji="1" lang="en-US" altLang="ja-JP" sz="1100"/>
                        <a:t>9</a:t>
                      </a:r>
                      <a:endParaRPr kumimoji="1" lang="ja-JP" altLang="en-US" sz="1100"/>
                    </a:p>
                  </a:txBody>
                  <a:tcPr/>
                </a:tc>
                <a:tc>
                  <a:txBody>
                    <a:bodyPr/>
                    <a:lstStyle/>
                    <a:p>
                      <a:r>
                        <a:rPr kumimoji="1" lang="ja-JP" altLang="en-US" sz="1100"/>
                        <a:t>お返し詳細ボタン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a:t>
                      </a:r>
                      <a:r>
                        <a:rPr lang="ja-JP" altLang="en-US" sz="1100"/>
                        <a:t>提供割合ダイアログ（</a:t>
                      </a:r>
                      <a:r>
                        <a:rPr kumimoji="1" lang="en-US" altLang="ja-JP" sz="1050" b="0" i="0" kern="1200">
                          <a:solidFill>
                            <a:schemeClr val="dk1"/>
                          </a:solidFill>
                          <a:effectLst/>
                          <a:latin typeface="+mn-lt"/>
                          <a:ea typeface="+mn-ea"/>
                          <a:cs typeface="+mn-cs"/>
                        </a:rPr>
                        <a:t>WebView</a:t>
                      </a:r>
                      <a:r>
                        <a:rPr lang="ja-JP" altLang="en-US" sz="1100"/>
                        <a:t>）を表示させる</a:t>
                      </a:r>
                      <a:endParaRPr kumimoji="1" lang="ja-JP" altLang="en-US" sz="1100"/>
                    </a:p>
                  </a:txBody>
                  <a:tcPr/>
                </a:tc>
                <a:extLst>
                  <a:ext uri="{0D108BD9-81ED-4DB2-BD59-A6C34878D82A}">
                    <a16:rowId xmlns:a16="http://schemas.microsoft.com/office/drawing/2014/main" val="339132990"/>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a:latin typeface="+mn-ea"/>
              </a:rPr>
              <a:t>7</a:t>
            </a:r>
            <a:endParaRPr kumimoji="1" lang="ja-JP" altLang="en-US" sz="110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3187159" y="1565857"/>
            <a:ext cx="269878"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027111"/>
            <a:ext cx="272832" cy="261610"/>
          </a:xfrm>
          <a:prstGeom prst="rect">
            <a:avLst/>
          </a:prstGeom>
          <a:noFill/>
        </p:spPr>
        <p:txBody>
          <a:bodyPr wrap="square" rtlCol="0">
            <a:spAutoFit/>
          </a:bodyPr>
          <a:lstStyle/>
          <a:p>
            <a:r>
              <a:rPr kumimoji="1" lang="en-US" altLang="ja-JP" sz="1100">
                <a:latin typeface="+mn-ea"/>
              </a:rPr>
              <a:t>2</a:t>
            </a:r>
            <a:endParaRPr kumimoji="1" lang="ja-JP" altLang="en-US" sz="110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3157916"/>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6B99C24-7BD8-4C9D-9D5F-E6A95EDAA33C}"/>
              </a:ext>
            </a:extLst>
          </p:cNvPr>
          <p:cNvSpPr txBox="1"/>
          <p:nvPr/>
        </p:nvSpPr>
        <p:spPr>
          <a:xfrm>
            <a:off x="3460685" y="2076813"/>
            <a:ext cx="268023" cy="266390"/>
          </a:xfrm>
          <a:prstGeom prst="rect">
            <a:avLst/>
          </a:prstGeom>
          <a:noFill/>
        </p:spPr>
        <p:txBody>
          <a:bodyPr wrap="square" rtlCol="0">
            <a:spAutoFit/>
          </a:bodyPr>
          <a:lstStyle/>
          <a:p>
            <a:r>
              <a:rPr kumimoji="1" lang="en-US" altLang="ja-JP" sz="1100">
                <a:latin typeface="+mn-ea"/>
              </a:rPr>
              <a:t>8</a:t>
            </a:r>
            <a:endParaRPr kumimoji="1" lang="ja-JP" altLang="en-US" sz="1100">
              <a:latin typeface="+mn-ea"/>
            </a:endParaRPr>
          </a:p>
        </p:txBody>
      </p:sp>
      <p:cxnSp>
        <p:nvCxnSpPr>
          <p:cNvPr id="24" name="直線コネクタ 23">
            <a:extLst>
              <a:ext uri="{FF2B5EF4-FFF2-40B4-BE49-F238E27FC236}">
                <a16:creationId xmlns:a16="http://schemas.microsoft.com/office/drawing/2014/main" id="{B33ECF2F-EE92-455C-B27E-EFB9370486DD}"/>
              </a:ext>
            </a:extLst>
          </p:cNvPr>
          <p:cNvCxnSpPr>
            <a:cxnSpLocks/>
            <a:stCxn id="23" idx="1"/>
          </p:cNvCxnSpPr>
          <p:nvPr/>
        </p:nvCxnSpPr>
        <p:spPr>
          <a:xfrm flipH="1">
            <a:off x="3061943" y="2210008"/>
            <a:ext cx="398742" cy="1746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3A0B6206-4FB0-42A3-A7CC-A5D679CBB009}"/>
              </a:ext>
            </a:extLst>
          </p:cNvPr>
          <p:cNvSpPr txBox="1"/>
          <p:nvPr/>
        </p:nvSpPr>
        <p:spPr>
          <a:xfrm>
            <a:off x="3430588" y="1767535"/>
            <a:ext cx="268023" cy="266390"/>
          </a:xfrm>
          <a:prstGeom prst="rect">
            <a:avLst/>
          </a:prstGeom>
          <a:noFill/>
        </p:spPr>
        <p:txBody>
          <a:bodyPr wrap="square" rtlCol="0">
            <a:spAutoFit/>
          </a:bodyPr>
          <a:lstStyle/>
          <a:p>
            <a:r>
              <a:rPr kumimoji="1" lang="en-US" altLang="ja-JP" sz="1100">
                <a:latin typeface="+mn-ea"/>
              </a:rPr>
              <a:t>9</a:t>
            </a:r>
            <a:endParaRPr kumimoji="1" lang="ja-JP" altLang="en-US" sz="1100">
              <a:latin typeface="+mn-ea"/>
            </a:endParaRPr>
          </a:p>
        </p:txBody>
      </p:sp>
      <p:cxnSp>
        <p:nvCxnSpPr>
          <p:cNvPr id="27" name="直線コネクタ 26">
            <a:extLst>
              <a:ext uri="{FF2B5EF4-FFF2-40B4-BE49-F238E27FC236}">
                <a16:creationId xmlns:a16="http://schemas.microsoft.com/office/drawing/2014/main" id="{A6F3AF7A-CC4A-42AB-BD36-9B5A56A5F1BA}"/>
              </a:ext>
            </a:extLst>
          </p:cNvPr>
          <p:cNvCxnSpPr>
            <a:cxnSpLocks/>
            <a:stCxn id="26" idx="1"/>
          </p:cNvCxnSpPr>
          <p:nvPr/>
        </p:nvCxnSpPr>
        <p:spPr>
          <a:xfrm flipH="1">
            <a:off x="3031846" y="1900730"/>
            <a:ext cx="398742" cy="1746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pic>
        <p:nvPicPr>
          <p:cNvPr id="85" name="図 84">
            <a:extLst>
              <a:ext uri="{FF2B5EF4-FFF2-40B4-BE49-F238E27FC236}">
                <a16:creationId xmlns:a16="http://schemas.microsoft.com/office/drawing/2014/main" id="{230B3F57-CCCD-405C-8E78-88617365E1E5}"/>
              </a:ext>
            </a:extLst>
          </p:cNvPr>
          <p:cNvPicPr>
            <a:picLocks noChangeAspect="1"/>
          </p:cNvPicPr>
          <p:nvPr/>
        </p:nvPicPr>
        <p:blipFill rotWithShape="1">
          <a:blip r:embed="rId3"/>
          <a:srcRect l="18434" t="20559" r="11815" b="17562"/>
          <a:stretch/>
        </p:blipFill>
        <p:spPr>
          <a:xfrm>
            <a:off x="5674406" y="4892473"/>
            <a:ext cx="1213503" cy="1918308"/>
          </a:xfrm>
          <a:prstGeom prst="rect">
            <a:avLst/>
          </a:prstGeom>
        </p:spPr>
      </p:pic>
      <p:sp>
        <p:nvSpPr>
          <p:cNvPr id="3" name="正方形/長方形 2">
            <a:extLst>
              <a:ext uri="{FF2B5EF4-FFF2-40B4-BE49-F238E27FC236}">
                <a16:creationId xmlns:a16="http://schemas.microsoft.com/office/drawing/2014/main" id="{7E80483E-F873-4FAA-A2F4-11F66EB89A9C}"/>
              </a:ext>
            </a:extLst>
          </p:cNvPr>
          <p:cNvSpPr/>
          <p:nvPr/>
        </p:nvSpPr>
        <p:spPr>
          <a:xfrm>
            <a:off x="5759865" y="5110385"/>
            <a:ext cx="1051133" cy="1273323"/>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a:t>Web</a:t>
            </a:r>
          </a:p>
          <a:p>
            <a:pPr algn="ctr"/>
            <a:r>
              <a:rPr lang="en-US" altLang="ja-JP"/>
              <a:t>View</a:t>
            </a:r>
          </a:p>
          <a:p>
            <a:pPr algn="ctr"/>
            <a:r>
              <a:rPr kumimoji="1" lang="ja-JP" altLang="en-US"/>
              <a:t>表示</a:t>
            </a:r>
            <a:endParaRPr kumimoji="1" lang="en-US" altLang="ja-JP"/>
          </a:p>
          <a:p>
            <a:pPr algn="ctr"/>
            <a:r>
              <a:rPr kumimoji="1" lang="ja-JP" altLang="en-US"/>
              <a:t>領域</a:t>
            </a:r>
          </a:p>
        </p:txBody>
      </p:sp>
      <p:sp>
        <p:nvSpPr>
          <p:cNvPr id="6" name="正方形/長方形 5">
            <a:extLst>
              <a:ext uri="{FF2B5EF4-FFF2-40B4-BE49-F238E27FC236}">
                <a16:creationId xmlns:a16="http://schemas.microsoft.com/office/drawing/2014/main" id="{ACB33490-4511-4136-B38C-AEEA5069AE71}"/>
              </a:ext>
            </a:extLst>
          </p:cNvPr>
          <p:cNvSpPr/>
          <p:nvPr/>
        </p:nvSpPr>
        <p:spPr>
          <a:xfrm>
            <a:off x="6896457" y="4979580"/>
            <a:ext cx="1861407" cy="246221"/>
          </a:xfrm>
          <a:prstGeom prst="rect">
            <a:avLst/>
          </a:prstGeom>
        </p:spPr>
        <p:txBody>
          <a:bodyPr wrap="none">
            <a:spAutoFit/>
          </a:bodyPr>
          <a:lstStyle/>
          <a:p>
            <a:r>
              <a:rPr lang="en-US" altLang="ja-JP" sz="1000" b="1">
                <a:latin typeface="+mn-ea"/>
              </a:rPr>
              <a:t>fb100b </a:t>
            </a:r>
            <a:r>
              <a:rPr lang="ja-JP" altLang="en-US" sz="1000" b="1">
                <a:latin typeface="+mn-ea"/>
              </a:rPr>
              <a:t>提供割合ダイアログ</a:t>
            </a:r>
            <a:endParaRPr lang="ja-JP" altLang="en-US" sz="1100" b="1">
              <a:latin typeface="+mn-ea"/>
            </a:endParaRPr>
          </a:p>
        </p:txBody>
      </p:sp>
    </p:spTree>
    <p:extLst>
      <p:ext uri="{BB962C8B-B14F-4D97-AF65-F5344CB8AC3E}">
        <p14:creationId xmlns:p14="http://schemas.microsoft.com/office/powerpoint/2010/main" val="103004627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6B5E430-31F2-4849-AE28-92CF719DADC8}">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DB3DC970-914B-4A43-9290-59464448F9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6CFE165-4ED8-4247-8B24-6015C6CD6A5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Application>Microsoft Office PowerPoint</Application>
  <PresentationFormat>画面に合わせる (4:3)</PresentationFormat>
  <Slides>13</Slides>
  <Notes>0</Notes>
  <HiddenSlides>0</HiddenSlides>
  <ScaleCrop>false</ScaleCrop>
  <HeadingPairs>
    <vt:vector size="4" baseType="variant">
      <vt:variant>
        <vt:lpstr>テーマ</vt:lpstr>
      </vt:variant>
      <vt:variant>
        <vt:i4>1</vt:i4>
      </vt:variant>
      <vt:variant>
        <vt:lpstr>スライド タイトル</vt:lpstr>
      </vt:variant>
      <vt:variant>
        <vt:i4>13</vt:i4>
      </vt:variant>
    </vt:vector>
  </HeadingPairs>
  <TitlesOfParts>
    <vt:vector size="14" baseType="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revision>2</cp:revision>
  <dcterms:created xsi:type="dcterms:W3CDTF">2019-06-07T07:48:00Z</dcterms:created>
  <dcterms:modified xsi:type="dcterms:W3CDTF">2020-02-05T02:13:52Z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